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77"/>
  </p:notesMasterIdLst>
  <p:sldIdLst>
    <p:sldId id="256" r:id="rId2"/>
    <p:sldId id="451" r:id="rId3"/>
    <p:sldId id="452" r:id="rId4"/>
    <p:sldId id="258" r:id="rId5"/>
    <p:sldId id="259" r:id="rId6"/>
    <p:sldId id="334" r:id="rId7"/>
    <p:sldId id="288" r:id="rId8"/>
    <p:sldId id="335" r:id="rId9"/>
    <p:sldId id="336" r:id="rId10"/>
    <p:sldId id="337" r:id="rId11"/>
    <p:sldId id="338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4" r:id="rId36"/>
    <p:sldId id="367" r:id="rId37"/>
    <p:sldId id="365" r:id="rId38"/>
    <p:sldId id="366" r:id="rId39"/>
    <p:sldId id="368" r:id="rId40"/>
    <p:sldId id="369" r:id="rId41"/>
    <p:sldId id="363" r:id="rId42"/>
    <p:sldId id="377" r:id="rId43"/>
    <p:sldId id="370" r:id="rId44"/>
    <p:sldId id="371" r:id="rId45"/>
    <p:sldId id="372" r:id="rId46"/>
    <p:sldId id="374" r:id="rId47"/>
    <p:sldId id="373" r:id="rId48"/>
    <p:sldId id="375" r:id="rId49"/>
    <p:sldId id="376" r:id="rId50"/>
    <p:sldId id="276" r:id="rId51"/>
    <p:sldId id="420" r:id="rId52"/>
    <p:sldId id="422" r:id="rId53"/>
    <p:sldId id="423" r:id="rId54"/>
    <p:sldId id="425" r:id="rId55"/>
    <p:sldId id="426" r:id="rId56"/>
    <p:sldId id="429" r:id="rId57"/>
    <p:sldId id="427" r:id="rId58"/>
    <p:sldId id="428" r:id="rId59"/>
    <p:sldId id="435" r:id="rId60"/>
    <p:sldId id="430" r:id="rId61"/>
    <p:sldId id="431" r:id="rId62"/>
    <p:sldId id="432" r:id="rId63"/>
    <p:sldId id="433" r:id="rId64"/>
    <p:sldId id="439" r:id="rId65"/>
    <p:sldId id="436" r:id="rId66"/>
    <p:sldId id="437" r:id="rId67"/>
    <p:sldId id="438" r:id="rId68"/>
    <p:sldId id="441" r:id="rId69"/>
    <p:sldId id="442" r:id="rId70"/>
    <p:sldId id="444" r:id="rId71"/>
    <p:sldId id="445" r:id="rId72"/>
    <p:sldId id="446" r:id="rId73"/>
    <p:sldId id="448" r:id="rId74"/>
    <p:sldId id="449" r:id="rId75"/>
    <p:sldId id="450" r:id="rId7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3F7ED"/>
    <a:srgbClr val="4F8356"/>
    <a:srgbClr val="426E48"/>
    <a:srgbClr val="41914E"/>
    <a:srgbClr val="8FD1B5"/>
    <a:srgbClr val="BDBFB9"/>
    <a:srgbClr val="E3ECD0"/>
    <a:srgbClr val="E9F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9" autoAdjust="0"/>
    <p:restoredTop sz="93939" autoAdjust="0"/>
  </p:normalViewPr>
  <p:slideViewPr>
    <p:cSldViewPr>
      <p:cViewPr varScale="1">
        <p:scale>
          <a:sx n="50" d="100"/>
          <a:sy n="50" d="100"/>
        </p:scale>
        <p:origin x="792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36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18226-EBEE-47C3-B90A-F19BE1AB585C}" type="datetimeFigureOut">
              <a:rPr lang="zh-CN" altLang="en-US" smtClean="0"/>
              <a:t>2021-03-06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5F6E2-40CE-45A1-825D-31B3C5B8A7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3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F6E2-40CE-45A1-825D-31B3C5B8A7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63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5F6E2-40CE-45A1-825D-31B3C5B8A7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1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3" name="Group 131"/>
          <p:cNvGrpSpPr>
            <a:grpSpLocks/>
          </p:cNvGrpSpPr>
          <p:nvPr/>
        </p:nvGrpSpPr>
        <p:grpSpPr bwMode="auto">
          <a:xfrm flipH="1">
            <a:off x="16933" y="692150"/>
            <a:ext cx="12124267" cy="6165851"/>
            <a:chOff x="0" y="436"/>
            <a:chExt cx="5760" cy="3884"/>
          </a:xfrm>
        </p:grpSpPr>
        <p:sp>
          <p:nvSpPr>
            <p:cNvPr id="3204" name="Line 132"/>
            <p:cNvSpPr>
              <a:spLocks noChangeShapeType="1"/>
            </p:cNvSpPr>
            <p:nvPr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05" name="Line 133"/>
            <p:cNvSpPr>
              <a:spLocks noChangeShapeType="1"/>
            </p:cNvSpPr>
            <p:nvPr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06" name="Line 134"/>
            <p:cNvSpPr>
              <a:spLocks noChangeShapeType="1"/>
            </p:cNvSpPr>
            <p:nvPr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07" name="Line 135"/>
            <p:cNvSpPr>
              <a:spLocks noChangeShapeType="1"/>
            </p:cNvSpPr>
            <p:nvPr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08" name="Line 136"/>
            <p:cNvSpPr>
              <a:spLocks noChangeShapeType="1"/>
            </p:cNvSpPr>
            <p:nvPr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09" name="Line 137"/>
            <p:cNvSpPr>
              <a:spLocks noChangeShapeType="1"/>
            </p:cNvSpPr>
            <p:nvPr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0" name="Line 138"/>
            <p:cNvSpPr>
              <a:spLocks noChangeShapeType="1"/>
            </p:cNvSpPr>
            <p:nvPr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1" name="Line 139"/>
            <p:cNvSpPr>
              <a:spLocks noChangeShapeType="1"/>
            </p:cNvSpPr>
            <p:nvPr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2" name="Line 140"/>
            <p:cNvSpPr>
              <a:spLocks noChangeShapeType="1"/>
            </p:cNvSpPr>
            <p:nvPr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3" name="Line 141"/>
            <p:cNvSpPr>
              <a:spLocks noChangeShapeType="1"/>
            </p:cNvSpPr>
            <p:nvPr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4" name="Line 142"/>
            <p:cNvSpPr>
              <a:spLocks noChangeShapeType="1"/>
            </p:cNvSpPr>
            <p:nvPr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5" name="Line 143"/>
            <p:cNvSpPr>
              <a:spLocks noChangeShapeType="1"/>
            </p:cNvSpPr>
            <p:nvPr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6" name="Line 144"/>
            <p:cNvSpPr>
              <a:spLocks noChangeShapeType="1"/>
            </p:cNvSpPr>
            <p:nvPr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7" name="Line 145"/>
            <p:cNvSpPr>
              <a:spLocks noChangeShapeType="1"/>
            </p:cNvSpPr>
            <p:nvPr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8" name="Line 146"/>
            <p:cNvSpPr>
              <a:spLocks noChangeShapeType="1"/>
            </p:cNvSpPr>
            <p:nvPr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19" name="Line 147"/>
            <p:cNvSpPr>
              <a:spLocks noChangeShapeType="1"/>
            </p:cNvSpPr>
            <p:nvPr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0" name="Line 148"/>
            <p:cNvSpPr>
              <a:spLocks noChangeShapeType="1"/>
            </p:cNvSpPr>
            <p:nvPr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1" name="Line 149"/>
            <p:cNvSpPr>
              <a:spLocks noChangeShapeType="1"/>
            </p:cNvSpPr>
            <p:nvPr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2" name="Line 150"/>
            <p:cNvSpPr>
              <a:spLocks noChangeShapeType="1"/>
            </p:cNvSpPr>
            <p:nvPr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3" name="Line 151"/>
            <p:cNvSpPr>
              <a:spLocks noChangeShapeType="1"/>
            </p:cNvSpPr>
            <p:nvPr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4" name="Line 152"/>
            <p:cNvSpPr>
              <a:spLocks noChangeShapeType="1"/>
            </p:cNvSpPr>
            <p:nvPr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5" name="Line 153"/>
            <p:cNvSpPr>
              <a:spLocks noChangeShapeType="1"/>
            </p:cNvSpPr>
            <p:nvPr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6" name="Line 154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7" name="Line 155"/>
            <p:cNvSpPr>
              <a:spLocks noChangeShapeType="1"/>
            </p:cNvSpPr>
            <p:nvPr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8" name="Line 156"/>
            <p:cNvSpPr>
              <a:spLocks noChangeShapeType="1"/>
            </p:cNvSpPr>
            <p:nvPr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29" name="Line 157"/>
            <p:cNvSpPr>
              <a:spLocks noChangeShapeType="1"/>
            </p:cNvSpPr>
            <p:nvPr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0" name="Line 158"/>
            <p:cNvSpPr>
              <a:spLocks noChangeShapeType="1"/>
            </p:cNvSpPr>
            <p:nvPr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1" name="Line 159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2" name="Line 160"/>
            <p:cNvSpPr>
              <a:spLocks noChangeShapeType="1"/>
            </p:cNvSpPr>
            <p:nvPr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3" name="Line 161"/>
            <p:cNvSpPr>
              <a:spLocks noChangeShapeType="1"/>
            </p:cNvSpPr>
            <p:nvPr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4" name="Line 162"/>
            <p:cNvSpPr>
              <a:spLocks noChangeShapeType="1"/>
            </p:cNvSpPr>
            <p:nvPr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5" name="Line 163"/>
            <p:cNvSpPr>
              <a:spLocks noChangeShapeType="1"/>
            </p:cNvSpPr>
            <p:nvPr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36" name="Line 164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grpSp>
          <p:nvGrpSpPr>
            <p:cNvPr id="3237" name="Group 165"/>
            <p:cNvGrpSpPr>
              <a:grpSpLocks/>
            </p:cNvGrpSpPr>
            <p:nvPr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3238" name="Line 166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3239" name="Line 167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3240" name="Line 168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3241" name="Line 169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3242" name="Line 170"/>
            <p:cNvSpPr>
              <a:spLocks noChangeShapeType="1"/>
            </p:cNvSpPr>
            <p:nvPr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3" name="Line 171"/>
            <p:cNvSpPr>
              <a:spLocks noChangeShapeType="1"/>
            </p:cNvSpPr>
            <p:nvPr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4" name="Line 172"/>
            <p:cNvSpPr>
              <a:spLocks noChangeShapeType="1"/>
            </p:cNvSpPr>
            <p:nvPr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5" name="Line 173"/>
            <p:cNvSpPr>
              <a:spLocks noChangeShapeType="1"/>
            </p:cNvSpPr>
            <p:nvPr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6" name="Line 174"/>
            <p:cNvSpPr>
              <a:spLocks noChangeShapeType="1"/>
            </p:cNvSpPr>
            <p:nvPr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7" name="Line 175"/>
            <p:cNvSpPr>
              <a:spLocks noChangeShapeType="1"/>
            </p:cNvSpPr>
            <p:nvPr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8" name="Line 176"/>
            <p:cNvSpPr>
              <a:spLocks noChangeShapeType="1"/>
            </p:cNvSpPr>
            <p:nvPr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49" name="Line 177"/>
            <p:cNvSpPr>
              <a:spLocks noChangeShapeType="1"/>
            </p:cNvSpPr>
            <p:nvPr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3250" name="Line 178"/>
            <p:cNvSpPr>
              <a:spLocks noChangeShapeType="1"/>
            </p:cNvSpPr>
            <p:nvPr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609600" y="5334000"/>
            <a:ext cx="94488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477014"/>
            <a:ext cx="28448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477014"/>
            <a:ext cx="38608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 altLang="zh-CN"/>
          </a:p>
        </p:txBody>
      </p:sp>
      <p:grpSp>
        <p:nvGrpSpPr>
          <p:cNvPr id="3251" name="Group 179"/>
          <p:cNvGrpSpPr>
            <a:grpSpLocks/>
          </p:cNvGrpSpPr>
          <p:nvPr/>
        </p:nvGrpSpPr>
        <p:grpSpPr bwMode="auto">
          <a:xfrm flipH="1">
            <a:off x="0" y="0"/>
            <a:ext cx="12192000" cy="2159000"/>
            <a:chOff x="-1" y="0"/>
            <a:chExt cx="5769" cy="1360"/>
          </a:xfrm>
        </p:grpSpPr>
        <p:sp>
          <p:nvSpPr>
            <p:cNvPr id="3252" name="Freeform 180"/>
            <p:cNvSpPr>
              <a:spLocks/>
            </p:cNvSpPr>
            <p:nvPr/>
          </p:nvSpPr>
          <p:spPr bwMode="gray">
            <a:xfrm>
              <a:off x="0" y="0"/>
              <a:ext cx="5768" cy="1360"/>
            </a:xfrm>
            <a:custGeom>
              <a:avLst/>
              <a:gdLst>
                <a:gd name="T0" fmla="*/ 0 w 5768"/>
                <a:gd name="T1" fmla="*/ 0 h 1360"/>
                <a:gd name="T2" fmla="*/ 0 w 5768"/>
                <a:gd name="T3" fmla="*/ 616 h 1360"/>
                <a:gd name="T4" fmla="*/ 1496 w 5768"/>
                <a:gd name="T5" fmla="*/ 460 h 1360"/>
                <a:gd name="T6" fmla="*/ 5768 w 5768"/>
                <a:gd name="T7" fmla="*/ 1360 h 1360"/>
                <a:gd name="T8" fmla="*/ 5768 w 5768"/>
                <a:gd name="T9" fmla="*/ 0 h 1360"/>
                <a:gd name="T10" fmla="*/ 0 w 5768"/>
                <a:gd name="T11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8" h="1360">
                  <a:moveTo>
                    <a:pt x="0" y="0"/>
                  </a:moveTo>
                  <a:lnTo>
                    <a:pt x="0" y="616"/>
                  </a:lnTo>
                  <a:cubicBezTo>
                    <a:pt x="72" y="608"/>
                    <a:pt x="264" y="510"/>
                    <a:pt x="1496" y="460"/>
                  </a:cubicBezTo>
                  <a:cubicBezTo>
                    <a:pt x="2728" y="411"/>
                    <a:pt x="4632" y="672"/>
                    <a:pt x="5768" y="1360"/>
                  </a:cubicBezTo>
                  <a:lnTo>
                    <a:pt x="576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253" name="Freeform 181"/>
            <p:cNvSpPr>
              <a:spLocks/>
            </p:cNvSpPr>
            <p:nvPr/>
          </p:nvSpPr>
          <p:spPr bwMode="gray">
            <a:xfrm>
              <a:off x="-1" y="0"/>
              <a:ext cx="5761" cy="1104"/>
            </a:xfrm>
            <a:custGeom>
              <a:avLst/>
              <a:gdLst>
                <a:gd name="T0" fmla="*/ 0 w 5761"/>
                <a:gd name="T1" fmla="*/ 0 h 1104"/>
                <a:gd name="T2" fmla="*/ 0 w 5761"/>
                <a:gd name="T3" fmla="*/ 632 h 1104"/>
                <a:gd name="T4" fmla="*/ 1521 w 5761"/>
                <a:gd name="T5" fmla="*/ 448 h 1104"/>
                <a:gd name="T6" fmla="*/ 5761 w 5761"/>
                <a:gd name="T7" fmla="*/ 1104 h 1104"/>
                <a:gd name="T8" fmla="*/ 5760 w 5761"/>
                <a:gd name="T9" fmla="*/ 8 h 1104"/>
                <a:gd name="T10" fmla="*/ 0 w 5761"/>
                <a:gd name="T11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61" h="1104">
                  <a:moveTo>
                    <a:pt x="0" y="0"/>
                  </a:moveTo>
                  <a:lnTo>
                    <a:pt x="0" y="632"/>
                  </a:lnTo>
                  <a:cubicBezTo>
                    <a:pt x="72" y="625"/>
                    <a:pt x="401" y="504"/>
                    <a:pt x="1521" y="448"/>
                  </a:cubicBezTo>
                  <a:cubicBezTo>
                    <a:pt x="2641" y="392"/>
                    <a:pt x="4505" y="504"/>
                    <a:pt x="5761" y="1104"/>
                  </a:cubicBezTo>
                  <a:lnTo>
                    <a:pt x="5760" y="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pic>
        <p:nvPicPr>
          <p:cNvPr id="3254" name="Picture 182" descr="figure0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518407" y="3124201"/>
            <a:ext cx="32639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5" name="Picture 183" descr="figure07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359907" y="4005277"/>
            <a:ext cx="2832100" cy="177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6" name="Picture 184" descr="figure07_o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303684" y="4868866"/>
            <a:ext cx="2159000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8" name="Rectangle 18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609600" y="4191000"/>
            <a:ext cx="7213600" cy="12192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1"/>
                    </a:gs>
                    <a:gs pos="50000">
                      <a:schemeClr val="hlink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</a:extLst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ko-KR" noProof="0"/>
          </a:p>
        </p:txBody>
      </p: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5F403702-EB32-454C-9D27-9A26E2C684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608" y="6342229"/>
            <a:ext cx="479927" cy="648000"/>
          </a:xfrm>
          <a:prstGeom prst="rect">
            <a:avLst/>
          </a:prstGeom>
        </p:spPr>
      </p:pic>
      <p:sp>
        <p:nvSpPr>
          <p:cNvPr id="61" name="Slide Number Placeholder 5">
            <a:extLst>
              <a:ext uri="{FF2B5EF4-FFF2-40B4-BE49-F238E27FC236}">
                <a16:creationId xmlns="" xmlns:a16="http://schemas.microsoft.com/office/drawing/2014/main" id="{8B6C244E-42C3-4222-BFA7-75DB180F3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94838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40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25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37652" y="209552"/>
            <a:ext cx="2698749" cy="60531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5051" y="209552"/>
            <a:ext cx="7899400" cy="60531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33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035052" y="1347789"/>
            <a:ext cx="10344149" cy="491490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29388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29388"/>
            <a:ext cx="3860800" cy="3206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344" y="6420693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7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3738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-12698" y="16"/>
            <a:ext cx="12179300" cy="53915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-12698" y="2630504"/>
            <a:ext cx="12204700" cy="1103313"/>
          </a:xfrm>
          <a:prstGeom prst="rect">
            <a:avLst/>
          </a:prstGeom>
          <a:solidFill>
            <a:srgbClr val="4F8356"/>
          </a:solidFill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720992"/>
            <a:ext cx="11151029" cy="1012825"/>
          </a:xfrm>
          <a:prstGeom prst="rect">
            <a:avLst/>
          </a:prstGeom>
        </p:spPr>
        <p:txBody>
          <a:bodyPr/>
          <a:lstStyle>
            <a:lvl1pPr algn="l">
              <a:defRPr sz="3300" b="1"/>
            </a:lvl1pPr>
          </a:lstStyle>
          <a:p>
            <a:pPr lvl="0"/>
            <a:r>
              <a:rPr lang="en-US" altLang="zh-CN" noProof="0" dirty="0"/>
              <a:t>Click to edit Master title style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35361" y="6453341"/>
            <a:ext cx="2805675" cy="404663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53352"/>
            <a:ext cx="3860800" cy="320675"/>
          </a:xfrm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738" y="6309320"/>
            <a:ext cx="479926" cy="648000"/>
          </a:xfrm>
          <a:prstGeom prst="rect">
            <a:avLst/>
          </a:prstGeom>
        </p:spPr>
      </p:pic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97707" y="6348685"/>
            <a:ext cx="2446965" cy="320675"/>
          </a:xfrm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EE6B878-5F75-4966-A6DF-2001599B6E6D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75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9389A8-1677-4C0F-B809-29B75D50ED7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783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4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30" y="987440"/>
            <a:ext cx="393276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2A0A86-BB8A-4798-B428-7128DEC8424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56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D501E9-4A3E-4E05-A7B2-100BA5E08C4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467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C170952-FC4A-47D2-834D-EDF38DE3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84B2B08-9846-4B9B-A417-9B659822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500FEF6-DA28-4BB1-AA90-78F4C9BD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856" y="6420693"/>
            <a:ext cx="2844800" cy="320675"/>
          </a:xfrm>
        </p:spPr>
        <p:txBody>
          <a:bodyPr/>
          <a:lstStyle/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900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32" y="130576"/>
            <a:ext cx="10868869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344" y="6381328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74237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6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9872" y="6381328"/>
            <a:ext cx="2844800" cy="320675"/>
          </a:xfrm>
        </p:spPr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799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16646"/>
            <a:ext cx="10467776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5051" y="1347789"/>
            <a:ext cx="5069416" cy="4914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7668" y="1347789"/>
            <a:ext cx="5071533" cy="4914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55856" y="6381328"/>
            <a:ext cx="2844800" cy="320675"/>
          </a:xfrm>
        </p:spPr>
        <p:txBody>
          <a:bodyPr/>
          <a:lstStyle>
            <a:lvl1pPr>
              <a:defRPr sz="1100"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7987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89" y="4"/>
            <a:ext cx="10515600" cy="90363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59" y="1124744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59" y="1948656"/>
            <a:ext cx="5158316" cy="40726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56736" y="1124744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56736" y="1948656"/>
            <a:ext cx="5183717" cy="40726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522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400" y="44638"/>
            <a:ext cx="98552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62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57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4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30" y="987440"/>
            <a:ext cx="3932767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8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078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9" y="764705"/>
            <a:ext cx="3932767" cy="186102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9" y="2625738"/>
            <a:ext cx="3932767" cy="32432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001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3532" y="989507"/>
            <a:ext cx="10868869" cy="512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29388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29388"/>
            <a:ext cx="3860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4285" y="-78842"/>
            <a:ext cx="12204700" cy="847987"/>
          </a:xfrm>
          <a:prstGeom prst="rect">
            <a:avLst/>
          </a:prstGeom>
          <a:solidFill>
            <a:srgbClr val="4F8356"/>
          </a:solidFill>
        </p:spPr>
      </p:pic>
      <p:sp>
        <p:nvSpPr>
          <p:cNvPr id="9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13532" y="97067"/>
            <a:ext cx="1086886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pic>
        <p:nvPicPr>
          <p:cNvPr id="56" name="Picture 90">
            <a:extLst>
              <a:ext uri="{FF2B5EF4-FFF2-40B4-BE49-F238E27FC236}">
                <a16:creationId xmlns="" xmlns:a16="http://schemas.microsoft.com/office/drawing/2014/main" id="{26B67B78-5A6B-4FE9-99DF-A085E83C1B0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4285" y="-78842"/>
            <a:ext cx="12204700" cy="847987"/>
          </a:xfrm>
          <a:prstGeom prst="rect">
            <a:avLst/>
          </a:prstGeom>
          <a:solidFill>
            <a:srgbClr val="4F8356"/>
          </a:solidFill>
        </p:spPr>
      </p:pic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738" y="6342228"/>
            <a:ext cx="479926" cy="648000"/>
          </a:xfrm>
          <a:prstGeom prst="rect">
            <a:avLst/>
          </a:prstGeom>
        </p:spPr>
      </p:pic>
      <p:grpSp>
        <p:nvGrpSpPr>
          <p:cNvPr id="1039" name="Group 15"/>
          <p:cNvGrpSpPr>
            <a:grpSpLocks/>
          </p:cNvGrpSpPr>
          <p:nvPr/>
        </p:nvGrpSpPr>
        <p:grpSpPr bwMode="auto">
          <a:xfrm>
            <a:off x="51966" y="989507"/>
            <a:ext cx="12192000" cy="6099172"/>
            <a:chOff x="0" y="436"/>
            <a:chExt cx="5760" cy="3884"/>
          </a:xfrm>
        </p:grpSpPr>
        <p:sp>
          <p:nvSpPr>
            <p:cNvPr id="1040" name="Line 16"/>
            <p:cNvSpPr>
              <a:spLocks noChangeShapeType="1"/>
            </p:cNvSpPr>
            <p:nvPr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1" name="Line 17"/>
            <p:cNvSpPr>
              <a:spLocks noChangeShapeType="1"/>
            </p:cNvSpPr>
            <p:nvPr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2" name="Line 18"/>
            <p:cNvSpPr>
              <a:spLocks noChangeShapeType="1"/>
            </p:cNvSpPr>
            <p:nvPr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3" name="Line 19"/>
            <p:cNvSpPr>
              <a:spLocks noChangeShapeType="1"/>
            </p:cNvSpPr>
            <p:nvPr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4" name="Line 20"/>
            <p:cNvSpPr>
              <a:spLocks noChangeShapeType="1"/>
            </p:cNvSpPr>
            <p:nvPr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5" name="Line 21"/>
            <p:cNvSpPr>
              <a:spLocks noChangeShapeType="1"/>
            </p:cNvSpPr>
            <p:nvPr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6" name="Line 22"/>
            <p:cNvSpPr>
              <a:spLocks noChangeShapeType="1"/>
            </p:cNvSpPr>
            <p:nvPr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7" name="Line 23"/>
            <p:cNvSpPr>
              <a:spLocks noChangeShapeType="1"/>
            </p:cNvSpPr>
            <p:nvPr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8" name="Line 24"/>
            <p:cNvSpPr>
              <a:spLocks noChangeShapeType="1"/>
            </p:cNvSpPr>
            <p:nvPr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49" name="Line 25"/>
            <p:cNvSpPr>
              <a:spLocks noChangeShapeType="1"/>
            </p:cNvSpPr>
            <p:nvPr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0" name="Line 26"/>
            <p:cNvSpPr>
              <a:spLocks noChangeShapeType="1"/>
            </p:cNvSpPr>
            <p:nvPr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1" name="Line 27"/>
            <p:cNvSpPr>
              <a:spLocks noChangeShapeType="1"/>
            </p:cNvSpPr>
            <p:nvPr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2" name="Line 28"/>
            <p:cNvSpPr>
              <a:spLocks noChangeShapeType="1"/>
            </p:cNvSpPr>
            <p:nvPr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3" name="Line 29"/>
            <p:cNvSpPr>
              <a:spLocks noChangeShapeType="1"/>
            </p:cNvSpPr>
            <p:nvPr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4" name="Line 30"/>
            <p:cNvSpPr>
              <a:spLocks noChangeShapeType="1"/>
            </p:cNvSpPr>
            <p:nvPr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5" name="Line 31"/>
            <p:cNvSpPr>
              <a:spLocks noChangeShapeType="1"/>
            </p:cNvSpPr>
            <p:nvPr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6" name="Line 32"/>
            <p:cNvSpPr>
              <a:spLocks noChangeShapeType="1"/>
            </p:cNvSpPr>
            <p:nvPr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7" name="Line 33"/>
            <p:cNvSpPr>
              <a:spLocks noChangeShapeType="1"/>
            </p:cNvSpPr>
            <p:nvPr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8" name="Line 34"/>
            <p:cNvSpPr>
              <a:spLocks noChangeShapeType="1"/>
            </p:cNvSpPr>
            <p:nvPr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59" name="Line 35"/>
            <p:cNvSpPr>
              <a:spLocks noChangeShapeType="1"/>
            </p:cNvSpPr>
            <p:nvPr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0" name="Line 36"/>
            <p:cNvSpPr>
              <a:spLocks noChangeShapeType="1"/>
            </p:cNvSpPr>
            <p:nvPr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1" name="Line 37"/>
            <p:cNvSpPr>
              <a:spLocks noChangeShapeType="1"/>
            </p:cNvSpPr>
            <p:nvPr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2" name="Line 38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3" name="Line 39"/>
            <p:cNvSpPr>
              <a:spLocks noChangeShapeType="1"/>
            </p:cNvSpPr>
            <p:nvPr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4" name="Line 40"/>
            <p:cNvSpPr>
              <a:spLocks noChangeShapeType="1"/>
            </p:cNvSpPr>
            <p:nvPr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5" name="Line 41"/>
            <p:cNvSpPr>
              <a:spLocks noChangeShapeType="1"/>
            </p:cNvSpPr>
            <p:nvPr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6" name="Line 42"/>
            <p:cNvSpPr>
              <a:spLocks noChangeShapeType="1"/>
            </p:cNvSpPr>
            <p:nvPr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7" name="Line 43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8" name="Line 44"/>
            <p:cNvSpPr>
              <a:spLocks noChangeShapeType="1"/>
            </p:cNvSpPr>
            <p:nvPr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69" name="Line 45"/>
            <p:cNvSpPr>
              <a:spLocks noChangeShapeType="1"/>
            </p:cNvSpPr>
            <p:nvPr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70" name="Line 46"/>
            <p:cNvSpPr>
              <a:spLocks noChangeShapeType="1"/>
            </p:cNvSpPr>
            <p:nvPr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71" name="Line 47"/>
            <p:cNvSpPr>
              <a:spLocks noChangeShapeType="1"/>
            </p:cNvSpPr>
            <p:nvPr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72" name="Line 48"/>
            <p:cNvSpPr>
              <a:spLocks noChangeShapeType="1"/>
            </p:cNvSpPr>
            <p:nvPr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grpSp>
          <p:nvGrpSpPr>
            <p:cNvPr id="1073" name="Group 49"/>
            <p:cNvGrpSpPr>
              <a:grpSpLocks/>
            </p:cNvGrpSpPr>
            <p:nvPr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1074" name="Line 50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075" name="Line 51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076" name="Line 52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077" name="Line 53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1078" name="Line 54"/>
            <p:cNvSpPr>
              <a:spLocks noChangeShapeType="1"/>
            </p:cNvSpPr>
            <p:nvPr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79" name="Line 55"/>
            <p:cNvSpPr>
              <a:spLocks noChangeShapeType="1"/>
            </p:cNvSpPr>
            <p:nvPr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0" name="Line 56"/>
            <p:cNvSpPr>
              <a:spLocks noChangeShapeType="1"/>
            </p:cNvSpPr>
            <p:nvPr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1" name="Line 57"/>
            <p:cNvSpPr>
              <a:spLocks noChangeShapeType="1"/>
            </p:cNvSpPr>
            <p:nvPr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2" name="Line 58"/>
            <p:cNvSpPr>
              <a:spLocks noChangeShapeType="1"/>
            </p:cNvSpPr>
            <p:nvPr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3" name="Line 59"/>
            <p:cNvSpPr>
              <a:spLocks noChangeShapeType="1"/>
            </p:cNvSpPr>
            <p:nvPr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4" name="Line 60"/>
            <p:cNvSpPr>
              <a:spLocks noChangeShapeType="1"/>
            </p:cNvSpPr>
            <p:nvPr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5" name="Line 61"/>
            <p:cNvSpPr>
              <a:spLocks noChangeShapeType="1"/>
            </p:cNvSpPr>
            <p:nvPr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1086" name="Line 62"/>
            <p:cNvSpPr>
              <a:spLocks noChangeShapeType="1"/>
            </p:cNvSpPr>
            <p:nvPr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92344" y="6416666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宋体" panose="02010600030101010101" pitchFamily="2" charset="-122"/>
              </a:defRPr>
            </a:lvl1pPr>
          </a:lstStyle>
          <a:p>
            <a:fld id="{7AF33C28-A71A-4459-B48B-0CF3BFDAB261}" type="slidenum">
              <a:rPr lang="en-US" altLang="zh-CN" smtClean="0"/>
              <a:pPr/>
              <a:t>‹#›</a:t>
            </a:fld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67623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74" r:id="rId13"/>
    <p:sldLayoutId id="2147483655" r:id="rId14"/>
    <p:sldLayoutId id="2147483656" r:id="rId15"/>
    <p:sldLayoutId id="2147483658" r:id="rId16"/>
    <p:sldLayoutId id="2147483689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53.tm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image" Target="../media/image53.tmp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53.tmp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19" Type="http://schemas.openxmlformats.org/officeDocument/2006/relationships/image" Target="../media/image53.tmp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10" Type="http://schemas.openxmlformats.org/officeDocument/2006/relationships/tags" Target="../tags/tag78.xml"/><Relationship Id="rId19" Type="http://schemas.openxmlformats.org/officeDocument/2006/relationships/image" Target="../media/image53.tmp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19" Type="http://schemas.openxmlformats.org/officeDocument/2006/relationships/image" Target="../media/image53.tmp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image" Target="../media/image53.tmp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tags" Target="../tags/tag132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tags" Target="../tags/tag131.xml"/><Relationship Id="rId17" Type="http://schemas.openxmlformats.org/officeDocument/2006/relationships/tags" Target="../tags/tag136.xml"/><Relationship Id="rId2" Type="http://schemas.openxmlformats.org/officeDocument/2006/relationships/tags" Target="../tags/tag121.xml"/><Relationship Id="rId16" Type="http://schemas.openxmlformats.org/officeDocument/2006/relationships/tags" Target="../tags/tag135.xml"/><Relationship Id="rId20" Type="http://schemas.openxmlformats.org/officeDocument/2006/relationships/image" Target="../media/image53.tmp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tags" Target="../tags/tag134.xml"/><Relationship Id="rId10" Type="http://schemas.openxmlformats.org/officeDocument/2006/relationships/tags" Target="../tags/tag129.xml"/><Relationship Id="rId19" Type="http://schemas.openxmlformats.org/officeDocument/2006/relationships/image" Target="../media/image54.jp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tags" Target="../tags/tag1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13" Type="http://schemas.openxmlformats.org/officeDocument/2006/relationships/tags" Target="../tags/tag149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12" Type="http://schemas.openxmlformats.org/officeDocument/2006/relationships/tags" Target="../tags/tag148.xml"/><Relationship Id="rId17" Type="http://schemas.openxmlformats.org/officeDocument/2006/relationships/tags" Target="../tags/tag153.xml"/><Relationship Id="rId2" Type="http://schemas.openxmlformats.org/officeDocument/2006/relationships/tags" Target="../tags/tag138.xml"/><Relationship Id="rId16" Type="http://schemas.openxmlformats.org/officeDocument/2006/relationships/tags" Target="../tags/tag152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tags" Target="../tags/tag147.xml"/><Relationship Id="rId5" Type="http://schemas.openxmlformats.org/officeDocument/2006/relationships/tags" Target="../tags/tag141.xml"/><Relationship Id="rId15" Type="http://schemas.openxmlformats.org/officeDocument/2006/relationships/tags" Target="../tags/tag151.xml"/><Relationship Id="rId10" Type="http://schemas.openxmlformats.org/officeDocument/2006/relationships/tags" Target="../tags/tag146.xml"/><Relationship Id="rId19" Type="http://schemas.openxmlformats.org/officeDocument/2006/relationships/image" Target="../media/image53.tmp"/><Relationship Id="rId4" Type="http://schemas.openxmlformats.org/officeDocument/2006/relationships/tags" Target="../tags/tag140.xml"/><Relationship Id="rId9" Type="http://schemas.openxmlformats.org/officeDocument/2006/relationships/tags" Target="../tags/tag145.xml"/><Relationship Id="rId14" Type="http://schemas.openxmlformats.org/officeDocument/2006/relationships/tags" Target="../tags/tag15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10" Type="http://schemas.openxmlformats.org/officeDocument/2006/relationships/tags" Target="../tags/tag163.xml"/><Relationship Id="rId19" Type="http://schemas.openxmlformats.org/officeDocument/2006/relationships/image" Target="../media/image53.tmp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10" Type="http://schemas.openxmlformats.org/officeDocument/2006/relationships/tags" Target="../tags/tag180.xml"/><Relationship Id="rId19" Type="http://schemas.openxmlformats.org/officeDocument/2006/relationships/image" Target="../media/image53.tmp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13" Type="http://schemas.openxmlformats.org/officeDocument/2006/relationships/tags" Target="../tags/tag200.xml"/><Relationship Id="rId18" Type="http://schemas.openxmlformats.org/officeDocument/2006/relationships/slideLayout" Target="../slideLayouts/slideLayout17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tags" Target="../tags/tag198.xml"/><Relationship Id="rId5" Type="http://schemas.openxmlformats.org/officeDocument/2006/relationships/tags" Target="../tags/tag192.xml"/><Relationship Id="rId15" Type="http://schemas.openxmlformats.org/officeDocument/2006/relationships/tags" Target="../tags/tag202.xml"/><Relationship Id="rId10" Type="http://schemas.openxmlformats.org/officeDocument/2006/relationships/tags" Target="../tags/tag197.xml"/><Relationship Id="rId19" Type="http://schemas.openxmlformats.org/officeDocument/2006/relationships/image" Target="../media/image53.tmp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5" Type="http://schemas.openxmlformats.org/officeDocument/2006/relationships/tags" Target="../tags/tag209.xml"/><Relationship Id="rId15" Type="http://schemas.openxmlformats.org/officeDocument/2006/relationships/image" Target="../media/image53.tmp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3" Type="http://schemas.openxmlformats.org/officeDocument/2006/relationships/tags" Target="../tags/tag220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5" Type="http://schemas.openxmlformats.org/officeDocument/2006/relationships/tags" Target="../tags/tag222.xml"/><Relationship Id="rId15" Type="http://schemas.openxmlformats.org/officeDocument/2006/relationships/image" Target="../media/image53.tmp"/><Relationship Id="rId10" Type="http://schemas.openxmlformats.org/officeDocument/2006/relationships/tags" Target="../tags/tag227.xml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5" Type="http://schemas.openxmlformats.org/officeDocument/2006/relationships/tags" Target="../tags/tag235.xml"/><Relationship Id="rId15" Type="http://schemas.openxmlformats.org/officeDocument/2006/relationships/image" Target="../media/image53.tmp"/><Relationship Id="rId10" Type="http://schemas.openxmlformats.org/officeDocument/2006/relationships/tags" Target="../tags/tag240.xml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image" Target="../media/image53.tmp"/><Relationship Id="rId10" Type="http://schemas.openxmlformats.org/officeDocument/2006/relationships/tags" Target="../tags/tag253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tags" Target="../tags/tag274.xml"/><Relationship Id="rId3" Type="http://schemas.openxmlformats.org/officeDocument/2006/relationships/tags" Target="../tags/tag259.xml"/><Relationship Id="rId21" Type="http://schemas.openxmlformats.org/officeDocument/2006/relationships/image" Target="../media/image53.tmp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0" Type="http://schemas.openxmlformats.org/officeDocument/2006/relationships/slideLayout" Target="../slideLayouts/slideLayout17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10" Type="http://schemas.openxmlformats.org/officeDocument/2006/relationships/tags" Target="../tags/tag266.xml"/><Relationship Id="rId19" Type="http://schemas.openxmlformats.org/officeDocument/2006/relationships/tags" Target="../tags/tag275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18" Type="http://schemas.openxmlformats.org/officeDocument/2006/relationships/tags" Target="../tags/tag293.xml"/><Relationship Id="rId3" Type="http://schemas.openxmlformats.org/officeDocument/2006/relationships/tags" Target="../tags/tag278.xml"/><Relationship Id="rId21" Type="http://schemas.openxmlformats.org/officeDocument/2006/relationships/image" Target="../media/image53.tmp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tags" Target="../tags/tag292.xml"/><Relationship Id="rId2" Type="http://schemas.openxmlformats.org/officeDocument/2006/relationships/tags" Target="../tags/tag277.xml"/><Relationship Id="rId16" Type="http://schemas.openxmlformats.org/officeDocument/2006/relationships/tags" Target="../tags/tag291.xml"/><Relationship Id="rId20" Type="http://schemas.openxmlformats.org/officeDocument/2006/relationships/slideLayout" Target="../slideLayouts/slideLayout17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10" Type="http://schemas.openxmlformats.org/officeDocument/2006/relationships/tags" Target="../tags/tag285.xml"/><Relationship Id="rId19" Type="http://schemas.openxmlformats.org/officeDocument/2006/relationships/tags" Target="../tags/tag294.xml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3" Type="http://schemas.openxmlformats.org/officeDocument/2006/relationships/tags" Target="../tags/tag297.xml"/><Relationship Id="rId7" Type="http://schemas.openxmlformats.org/officeDocument/2006/relationships/tags" Target="../tags/tag301.xml"/><Relationship Id="rId12" Type="http://schemas.openxmlformats.org/officeDocument/2006/relationships/image" Target="../media/image53.tmp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299.xml"/><Relationship Id="rId10" Type="http://schemas.openxmlformats.org/officeDocument/2006/relationships/tags" Target="../tags/tag304.xml"/><Relationship Id="rId4" Type="http://schemas.openxmlformats.org/officeDocument/2006/relationships/tags" Target="../tags/tag298.xml"/><Relationship Id="rId9" Type="http://schemas.openxmlformats.org/officeDocument/2006/relationships/tags" Target="../tags/tag30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image" Target="../media/image53.tmp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09.xml"/><Relationship Id="rId10" Type="http://schemas.openxmlformats.org/officeDocument/2006/relationships/tags" Target="../tags/tag314.xml"/><Relationship Id="rId4" Type="http://schemas.openxmlformats.org/officeDocument/2006/relationships/tags" Target="../tags/tag308.xml"/><Relationship Id="rId9" Type="http://schemas.openxmlformats.org/officeDocument/2006/relationships/tags" Target="../tags/tag3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image" Target="../media/image53.tmp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19.xml"/><Relationship Id="rId10" Type="http://schemas.openxmlformats.org/officeDocument/2006/relationships/tags" Target="../tags/tag324.xml"/><Relationship Id="rId4" Type="http://schemas.openxmlformats.org/officeDocument/2006/relationships/tags" Target="../tags/tag318.xml"/><Relationship Id="rId9" Type="http://schemas.openxmlformats.org/officeDocument/2006/relationships/tags" Target="../tags/tag32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332.xml"/><Relationship Id="rId3" Type="http://schemas.openxmlformats.org/officeDocument/2006/relationships/tags" Target="../tags/tag327.xml"/><Relationship Id="rId7" Type="http://schemas.openxmlformats.org/officeDocument/2006/relationships/tags" Target="../tags/tag331.xml"/><Relationship Id="rId12" Type="http://schemas.openxmlformats.org/officeDocument/2006/relationships/image" Target="../media/image53.tmp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tags" Target="../tags/tag33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29.xml"/><Relationship Id="rId10" Type="http://schemas.openxmlformats.org/officeDocument/2006/relationships/tags" Target="../tags/tag334.xml"/><Relationship Id="rId4" Type="http://schemas.openxmlformats.org/officeDocument/2006/relationships/tags" Target="../tags/tag328.xml"/><Relationship Id="rId9" Type="http://schemas.openxmlformats.org/officeDocument/2006/relationships/tags" Target="../tags/tag33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tags" Target="../tags/tag342.xml"/><Relationship Id="rId3" Type="http://schemas.openxmlformats.org/officeDocument/2006/relationships/tags" Target="../tags/tag337.xml"/><Relationship Id="rId7" Type="http://schemas.openxmlformats.org/officeDocument/2006/relationships/tags" Target="../tags/tag341.xml"/><Relationship Id="rId12" Type="http://schemas.openxmlformats.org/officeDocument/2006/relationships/image" Target="../media/image53.tmp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tags" Target="../tags/tag34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39.xml"/><Relationship Id="rId10" Type="http://schemas.openxmlformats.org/officeDocument/2006/relationships/tags" Target="../tags/tag344.xml"/><Relationship Id="rId4" Type="http://schemas.openxmlformats.org/officeDocument/2006/relationships/tags" Target="../tags/tag338.xml"/><Relationship Id="rId9" Type="http://schemas.openxmlformats.org/officeDocument/2006/relationships/tags" Target="../tags/tag34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352.xml"/><Relationship Id="rId3" Type="http://schemas.openxmlformats.org/officeDocument/2006/relationships/tags" Target="../tags/tag347.xml"/><Relationship Id="rId7" Type="http://schemas.openxmlformats.org/officeDocument/2006/relationships/tags" Target="../tags/tag351.xml"/><Relationship Id="rId12" Type="http://schemas.openxmlformats.org/officeDocument/2006/relationships/image" Target="../media/image53.tmp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tags" Target="../tags/tag350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349.xml"/><Relationship Id="rId10" Type="http://schemas.openxmlformats.org/officeDocument/2006/relationships/tags" Target="../tags/tag354.xml"/><Relationship Id="rId4" Type="http://schemas.openxmlformats.org/officeDocument/2006/relationships/tags" Target="../tags/tag348.xml"/><Relationship Id="rId9" Type="http://schemas.openxmlformats.org/officeDocument/2006/relationships/tags" Target="../tags/tag3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zh/public-domain-photo-zwrvf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415480" y="2922587"/>
            <a:ext cx="6019800" cy="1012825"/>
          </a:xfrm>
        </p:spPr>
        <p:txBody>
          <a:bodyPr>
            <a:normAutofit/>
          </a:bodyPr>
          <a:lstStyle/>
          <a:p>
            <a:r>
              <a:rPr lang="zh-CN" altLang="zh-CN" sz="6000" dirty="0"/>
              <a:t>第</a:t>
            </a:r>
            <a:r>
              <a:rPr lang="en-US" altLang="zh-CN" sz="6000" dirty="0"/>
              <a:t>5</a:t>
            </a:r>
            <a:r>
              <a:rPr lang="zh-CN" altLang="zh-CN" sz="6000" dirty="0"/>
              <a:t>章</a:t>
            </a:r>
            <a:r>
              <a:rPr lang="en-US" altLang="zh-CN" sz="6000" dirty="0"/>
              <a:t>  </a:t>
            </a:r>
            <a:r>
              <a:rPr lang="zh-CN" altLang="en-US" sz="6000" dirty="0"/>
              <a:t>算法基础</a:t>
            </a:r>
            <a:endParaRPr lang="en-US" altLang="zh-CN" sz="6000" dirty="0">
              <a:ea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-99392"/>
            <a:ext cx="1964116" cy="172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自然语言</a:t>
            </a:r>
            <a:endParaRPr lang="zh-CN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983432" y="1052736"/>
            <a:ext cx="10153128" cy="50843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自然语言</a:t>
            </a:r>
            <a:r>
              <a:rPr lang="zh-CN" altLang="en-US" sz="2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指人们日常生活使用的语言，可以是汉语、英语或者其</a:t>
            </a:r>
            <a:r>
              <a:rPr lang="zh-CN" altLang="en-US" sz="2200" dirty="0">
                <a:latin typeface="Arial" panose="020B0604020202020204" pitchFamily="34" charset="0"/>
              </a:rPr>
              <a:t>它</a:t>
            </a:r>
            <a:r>
              <a:rPr lang="zh-CN" altLang="zh-CN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Arial" panose="020B0604020202020204" pitchFamily="34" charset="0"/>
              </a:rPr>
              <a:t> 优点：</a:t>
            </a:r>
            <a:r>
              <a:rPr lang="zh-CN" altLang="zh-CN" sz="2200" dirty="0">
                <a:latin typeface="Arial" panose="020B0604020202020204" pitchFamily="34" charset="0"/>
              </a:rPr>
              <a:t>简单、通俗易懂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不足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比较冗长；易产生歧义性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【</a:t>
            </a:r>
            <a:r>
              <a:rPr lang="zh-CN" altLang="en-US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】</a:t>
            </a:r>
            <a:r>
              <a:rPr lang="zh-CN" altLang="zh-CN" sz="2400" dirty="0">
                <a:latin typeface="Arial" panose="020B0604020202020204" pitchFamily="34" charset="0"/>
              </a:rPr>
              <a:t>输入三个数，求这三个数中的最大数。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dirty="0">
                <a:latin typeface="Arial" panose="020B0604020202020204" pitchFamily="34" charset="0"/>
              </a:rPr>
              <a:t>利用</a:t>
            </a:r>
            <a:r>
              <a:rPr lang="zh-CN" altLang="zh-CN" sz="2200" dirty="0">
                <a:latin typeface="Arial" panose="020B0604020202020204" pitchFamily="34" charset="0"/>
              </a:rPr>
              <a:t>自然语言描述算法：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zh-CN" sz="2200" dirty="0"/>
              <a:t>第</a:t>
            </a:r>
            <a:r>
              <a:rPr lang="en-US" altLang="zh-CN" sz="2200" dirty="0"/>
              <a:t>1</a:t>
            </a:r>
            <a:r>
              <a:rPr lang="zh-CN" altLang="zh-CN" sz="2200" dirty="0"/>
              <a:t>步：输入</a:t>
            </a:r>
            <a:r>
              <a:rPr lang="en-US" altLang="zh-CN" sz="2200" dirty="0"/>
              <a:t>x</a:t>
            </a:r>
            <a:r>
              <a:rPr lang="zh-CN" altLang="zh-CN" sz="2200" dirty="0"/>
              <a:t>、</a:t>
            </a:r>
            <a:r>
              <a:rPr lang="en-US" altLang="zh-CN" sz="2200" dirty="0"/>
              <a:t>y</a:t>
            </a:r>
            <a:r>
              <a:rPr lang="zh-CN" altLang="zh-CN" sz="2200" dirty="0"/>
              <a:t>、</a:t>
            </a:r>
            <a:r>
              <a:rPr lang="en-US" altLang="zh-CN" sz="2200" dirty="0"/>
              <a:t>z</a:t>
            </a:r>
            <a:r>
              <a:rPr lang="zh-CN" altLang="zh-CN" sz="2200" dirty="0"/>
              <a:t>的值；</a:t>
            </a:r>
            <a:endParaRPr lang="en-US" altLang="zh-CN" sz="2200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zh-CN" sz="2200" dirty="0"/>
              <a:t>第</a:t>
            </a:r>
            <a:r>
              <a:rPr lang="en-US" altLang="zh-CN" sz="2200" dirty="0"/>
              <a:t>2</a:t>
            </a:r>
            <a:r>
              <a:rPr lang="zh-CN" altLang="zh-CN" sz="2200" dirty="0"/>
              <a:t>步：比较前两个数</a:t>
            </a:r>
            <a:r>
              <a:rPr lang="en-US" altLang="zh-CN" sz="2200" dirty="0"/>
              <a:t>x</a:t>
            </a:r>
            <a:r>
              <a:rPr lang="zh-CN" altLang="zh-CN" sz="2200" dirty="0"/>
              <a:t>和</a:t>
            </a:r>
            <a:r>
              <a:rPr lang="en-US" altLang="zh-CN" sz="2200" dirty="0"/>
              <a:t>y</a:t>
            </a:r>
            <a:r>
              <a:rPr lang="zh-CN" altLang="zh-CN" sz="2200" dirty="0"/>
              <a:t>。如果</a:t>
            </a:r>
            <a:r>
              <a:rPr lang="en-US" altLang="zh-CN" sz="2200" dirty="0"/>
              <a:t>x &gt; y</a:t>
            </a:r>
            <a:r>
              <a:rPr lang="zh-CN" altLang="zh-CN" sz="2200" dirty="0"/>
              <a:t>，则将</a:t>
            </a:r>
            <a:r>
              <a:rPr lang="en-US" altLang="zh-CN" sz="2200" dirty="0"/>
              <a:t>x</a:t>
            </a:r>
            <a:r>
              <a:rPr lang="zh-CN" altLang="zh-CN" sz="2200" dirty="0"/>
              <a:t>存入</a:t>
            </a:r>
            <a:r>
              <a:rPr lang="en-US" altLang="zh-CN" sz="2200" dirty="0"/>
              <a:t>max</a:t>
            </a:r>
            <a:r>
              <a:rPr lang="zh-CN" altLang="zh-CN" sz="2200" dirty="0"/>
              <a:t>，否则将</a:t>
            </a:r>
            <a:r>
              <a:rPr lang="en-US" altLang="zh-CN" sz="2200" dirty="0"/>
              <a:t>y</a:t>
            </a:r>
            <a:r>
              <a:rPr lang="zh-CN" altLang="zh-CN" sz="2200" dirty="0"/>
              <a:t>存入</a:t>
            </a:r>
            <a:r>
              <a:rPr lang="en-US" altLang="zh-CN" sz="2200" dirty="0"/>
              <a:t>max</a:t>
            </a:r>
            <a:r>
              <a:rPr lang="zh-CN" altLang="zh-CN" sz="2200" dirty="0"/>
              <a:t>；</a:t>
            </a:r>
            <a:endParaRPr lang="en-US" altLang="zh-CN" sz="2200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zh-CN" sz="2200" dirty="0"/>
              <a:t>第</a:t>
            </a:r>
            <a:r>
              <a:rPr lang="en-US" altLang="zh-CN" sz="2200" dirty="0"/>
              <a:t>3</a:t>
            </a:r>
            <a:r>
              <a:rPr lang="zh-CN" altLang="zh-CN" sz="2200" dirty="0"/>
              <a:t>步：再将</a:t>
            </a:r>
            <a:r>
              <a:rPr lang="en-US" altLang="zh-CN" sz="2200" dirty="0"/>
              <a:t>z</a:t>
            </a:r>
            <a:r>
              <a:rPr lang="zh-CN" altLang="zh-CN" sz="2200" dirty="0"/>
              <a:t>和</a:t>
            </a:r>
            <a:r>
              <a:rPr lang="en-US" altLang="zh-CN" sz="2200" dirty="0"/>
              <a:t>max</a:t>
            </a:r>
            <a:r>
              <a:rPr lang="zh-CN" altLang="zh-CN" sz="2200" dirty="0"/>
              <a:t>比较，如果</a:t>
            </a:r>
            <a:r>
              <a:rPr lang="en-US" altLang="zh-CN" sz="2200" dirty="0"/>
              <a:t>z &gt; max</a:t>
            </a:r>
            <a:r>
              <a:rPr lang="zh-CN" altLang="zh-CN" sz="2200" dirty="0"/>
              <a:t>，则将</a:t>
            </a:r>
            <a:r>
              <a:rPr lang="en-US" altLang="zh-CN" sz="2200" dirty="0"/>
              <a:t>z</a:t>
            </a:r>
            <a:r>
              <a:rPr lang="zh-CN" altLang="zh-CN" sz="2200" dirty="0"/>
              <a:t>存入</a:t>
            </a:r>
            <a:r>
              <a:rPr lang="en-US" altLang="zh-CN" sz="2200" dirty="0"/>
              <a:t>max</a:t>
            </a:r>
            <a:r>
              <a:rPr lang="zh-CN" altLang="zh-CN" sz="2200" dirty="0"/>
              <a:t>；</a:t>
            </a:r>
            <a:endParaRPr lang="en-US" altLang="zh-CN" sz="2200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zh-CN" sz="2200" dirty="0"/>
              <a:t>第</a:t>
            </a:r>
            <a:r>
              <a:rPr lang="en-US" altLang="zh-CN" sz="2200" dirty="0"/>
              <a:t>4</a:t>
            </a:r>
            <a:r>
              <a:rPr lang="zh-CN" altLang="zh-CN" sz="2200" dirty="0"/>
              <a:t>步：输出</a:t>
            </a:r>
            <a:r>
              <a:rPr lang="en-US" altLang="zh-CN" sz="2200" dirty="0"/>
              <a:t>max</a:t>
            </a:r>
            <a:r>
              <a:rPr lang="zh-CN" altLang="zh-CN" sz="2200" dirty="0"/>
              <a:t>，即为三个数中的最大数。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DAD0282-29E3-4816-BB1E-9AA854813C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81">
            <a:off x="7838650" y="1903525"/>
            <a:ext cx="2282828" cy="17061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0252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自然语言</a:t>
            </a:r>
            <a:endParaRPr lang="zh-CN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264459" y="976098"/>
            <a:ext cx="11570210" cy="5549246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【</a:t>
            </a:r>
            <a:r>
              <a:rPr lang="zh-CN" altLang="en-US" sz="2400" dirty="0"/>
              <a:t>例</a:t>
            </a:r>
            <a:r>
              <a:rPr lang="en-US" altLang="zh-CN" sz="2400" dirty="0"/>
              <a:t>2】</a:t>
            </a:r>
            <a:r>
              <a:rPr lang="zh-CN" altLang="zh-CN" sz="2400" dirty="0"/>
              <a:t>写出欧几里德算法的自然语言描述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/>
              <a:t>欧几里德算法又称作辗转相除法，人类历史上最早记载的算法。由古希腊数学家欧几里德在《</a:t>
            </a:r>
            <a:r>
              <a:rPr lang="en-US" altLang="zh-CN" sz="2200" dirty="0"/>
              <a:t>The Elements</a:t>
            </a:r>
            <a:r>
              <a:rPr lang="zh-CN" altLang="zh-CN" sz="2200" dirty="0"/>
              <a:t>》中描述</a:t>
            </a:r>
            <a:r>
              <a:rPr lang="zh-CN" altLang="en-US" sz="2200" dirty="0"/>
              <a:t>，</a:t>
            </a:r>
            <a:r>
              <a:rPr lang="zh-CN" altLang="zh-CN" sz="2200" dirty="0"/>
              <a:t>用于求正整数最大公约数的算法。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/>
              <a:t>求解算法自然语言描述：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1</a:t>
            </a:r>
            <a:r>
              <a:rPr lang="zh-CN" altLang="zh-CN" sz="2000" dirty="0"/>
              <a:t>步：输入</a:t>
            </a:r>
            <a:r>
              <a:rPr lang="en-US" altLang="zh-CN" sz="2000" dirty="0"/>
              <a:t>a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zh-CN" sz="2000" dirty="0"/>
              <a:t>；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2</a:t>
            </a:r>
            <a:r>
              <a:rPr lang="zh-CN" altLang="zh-CN" sz="2000" dirty="0"/>
              <a:t>步：如果</a:t>
            </a:r>
            <a:r>
              <a:rPr lang="en-US" altLang="zh-CN" sz="2000" dirty="0"/>
              <a:t>a &lt;b</a:t>
            </a:r>
            <a:r>
              <a:rPr lang="zh-CN" altLang="zh-CN" sz="2000" dirty="0"/>
              <a:t>，则交换</a:t>
            </a:r>
            <a:r>
              <a:rPr lang="en-US" altLang="zh-CN" sz="2000" dirty="0"/>
              <a:t>a</a:t>
            </a:r>
            <a:r>
              <a:rPr lang="zh-CN" altLang="zh-CN" sz="2000" dirty="0"/>
              <a:t>和</a:t>
            </a:r>
            <a:r>
              <a:rPr lang="en-US" altLang="zh-CN" sz="2000" dirty="0"/>
              <a:t>b</a:t>
            </a:r>
            <a:r>
              <a:rPr lang="zh-CN" altLang="en-US" sz="2000" dirty="0"/>
              <a:t>的值</a:t>
            </a:r>
            <a:r>
              <a:rPr lang="zh-CN" altLang="zh-CN" sz="2000" dirty="0"/>
              <a:t>；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3</a:t>
            </a:r>
            <a:r>
              <a:rPr lang="zh-CN" altLang="zh-CN" sz="2000" dirty="0"/>
              <a:t>步：求出</a:t>
            </a:r>
            <a:r>
              <a:rPr lang="en-US" altLang="zh-CN" sz="2000" dirty="0"/>
              <a:t>a</a:t>
            </a:r>
            <a:r>
              <a:rPr lang="zh-CN" altLang="zh-CN" sz="2000" dirty="0"/>
              <a:t>、</a:t>
            </a:r>
            <a:r>
              <a:rPr lang="en-US" altLang="zh-CN" sz="2000" dirty="0"/>
              <a:t>b</a:t>
            </a:r>
            <a:r>
              <a:rPr lang="zh-CN" altLang="zh-CN" sz="2000" dirty="0"/>
              <a:t>两数相除的余数</a:t>
            </a:r>
            <a:r>
              <a:rPr lang="en-US" altLang="zh-CN" sz="2000" dirty="0"/>
              <a:t>r</a:t>
            </a:r>
            <a:r>
              <a:rPr lang="zh-CN" altLang="zh-CN" sz="2000" dirty="0"/>
              <a:t>；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4</a:t>
            </a:r>
            <a:r>
              <a:rPr lang="zh-CN" altLang="zh-CN" sz="2000" dirty="0"/>
              <a:t>步：如果余数</a:t>
            </a:r>
            <a:r>
              <a:rPr lang="en-US" altLang="zh-CN" sz="2000" dirty="0"/>
              <a:t>r</a:t>
            </a:r>
            <a:r>
              <a:rPr lang="zh-CN" altLang="zh-CN" sz="2000" dirty="0"/>
              <a:t>为</a:t>
            </a:r>
            <a:r>
              <a:rPr lang="en-US" altLang="zh-CN" sz="2000" dirty="0"/>
              <a:t>0</a:t>
            </a:r>
            <a:r>
              <a:rPr lang="zh-CN" altLang="zh-CN" sz="2000" dirty="0"/>
              <a:t>，则执行第</a:t>
            </a:r>
            <a:r>
              <a:rPr lang="en-US" altLang="zh-CN" sz="2000" dirty="0"/>
              <a:t>7</a:t>
            </a:r>
            <a:r>
              <a:rPr lang="zh-CN" altLang="zh-CN" sz="2000" dirty="0"/>
              <a:t>步</a:t>
            </a:r>
            <a:r>
              <a:rPr lang="zh-CN" altLang="en-US" sz="2000" dirty="0"/>
              <a:t>，</a:t>
            </a:r>
            <a:r>
              <a:rPr lang="zh-CN" altLang="zh-CN" sz="2000" dirty="0"/>
              <a:t>否则执行第</a:t>
            </a:r>
            <a:r>
              <a:rPr lang="en-US" altLang="zh-CN" sz="2000" dirty="0"/>
              <a:t>5</a:t>
            </a:r>
            <a:r>
              <a:rPr lang="zh-CN" altLang="zh-CN" sz="2000" dirty="0"/>
              <a:t>步；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5</a:t>
            </a:r>
            <a:r>
              <a:rPr lang="zh-CN" altLang="zh-CN" sz="2000" dirty="0"/>
              <a:t>步：将</a:t>
            </a:r>
            <a:r>
              <a:rPr lang="en-US" altLang="zh-CN" sz="2000" dirty="0"/>
              <a:t>b</a:t>
            </a:r>
            <a:r>
              <a:rPr lang="zh-CN" altLang="zh-CN" sz="2000" dirty="0"/>
              <a:t>替换</a:t>
            </a:r>
            <a:r>
              <a:rPr lang="en-US" altLang="zh-CN" sz="2000" dirty="0"/>
              <a:t>a</a:t>
            </a:r>
            <a:r>
              <a:rPr lang="zh-CN" altLang="zh-CN" sz="2000" dirty="0"/>
              <a:t>，</a:t>
            </a:r>
            <a:r>
              <a:rPr lang="en-US" altLang="zh-CN" sz="2000" dirty="0"/>
              <a:t>r</a:t>
            </a:r>
            <a:r>
              <a:rPr lang="zh-CN" altLang="zh-CN" sz="2000" dirty="0"/>
              <a:t>替换</a:t>
            </a:r>
            <a:r>
              <a:rPr lang="en-US" altLang="zh-CN" sz="2000" dirty="0"/>
              <a:t>b</a:t>
            </a:r>
            <a:r>
              <a:rPr lang="zh-CN" altLang="zh-CN" sz="2000" dirty="0"/>
              <a:t>；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6</a:t>
            </a:r>
            <a:r>
              <a:rPr lang="zh-CN" altLang="zh-CN" sz="2000" dirty="0"/>
              <a:t>步：重复执行第</a:t>
            </a:r>
            <a:r>
              <a:rPr lang="en-US" altLang="zh-CN" sz="2000" dirty="0"/>
              <a:t>3</a:t>
            </a:r>
            <a:r>
              <a:rPr lang="zh-CN" altLang="zh-CN" sz="2000" dirty="0"/>
              <a:t>步；</a:t>
            </a:r>
            <a:endParaRPr lang="en-US" altLang="zh-CN" sz="2000" dirty="0"/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000" dirty="0"/>
              <a:t> </a:t>
            </a:r>
            <a:r>
              <a:rPr lang="zh-CN" altLang="zh-CN" sz="2000" dirty="0"/>
              <a:t>第</a:t>
            </a:r>
            <a:r>
              <a:rPr lang="en-US" altLang="zh-CN" sz="2000" dirty="0"/>
              <a:t>7</a:t>
            </a:r>
            <a:r>
              <a:rPr lang="zh-CN" altLang="zh-CN" sz="2000" dirty="0"/>
              <a:t>步：</a:t>
            </a:r>
            <a:r>
              <a:rPr lang="zh-CN" altLang="en-US" sz="2000" dirty="0"/>
              <a:t>输出</a:t>
            </a:r>
            <a:r>
              <a:rPr lang="zh-CN" altLang="zh-CN" sz="2000" dirty="0"/>
              <a:t>最大公约数</a:t>
            </a:r>
            <a:r>
              <a:rPr lang="en-US" altLang="zh-CN" sz="2000" dirty="0"/>
              <a:t>b</a:t>
            </a:r>
            <a:r>
              <a:rPr lang="zh-CN" altLang="zh-CN" sz="2000" dirty="0"/>
              <a:t> 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52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伪代码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076399" y="889972"/>
            <a:ext cx="10657184" cy="3622844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zh-CN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伪代码</a:t>
            </a:r>
            <a:r>
              <a:rPr lang="zh-CN" altLang="en-US" sz="22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200" dirty="0"/>
              <a:t>用介于自然语言和计算机语言之间的文字和符号来描述算法</a:t>
            </a:r>
            <a:endParaRPr lang="en-US" altLang="zh-CN" sz="2200" dirty="0"/>
          </a:p>
          <a:p>
            <a:pPr marL="342900" lvl="1" indent="-342900">
              <a:lnSpc>
                <a:spcPts val="33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优点：</a:t>
            </a:r>
            <a:r>
              <a:rPr lang="zh-CN" altLang="zh-CN" sz="2200" dirty="0"/>
              <a:t>书写简洁、结构清晰，便于向程序过渡</a:t>
            </a:r>
            <a:endParaRPr lang="en-US" altLang="zh-CN" sz="2200" dirty="0"/>
          </a:p>
          <a:p>
            <a:pPr marL="342900" lvl="1" indent="-342900">
              <a:lnSpc>
                <a:spcPts val="33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不足：</a:t>
            </a:r>
            <a:r>
              <a:rPr lang="zh-CN" altLang="zh-CN" sz="2200" dirty="0"/>
              <a:t>不够直观，不易排错</a:t>
            </a:r>
            <a:endParaRPr lang="en-US" altLang="zh-CN" sz="2200" dirty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zh-CN" sz="2200" dirty="0"/>
              <a:t>描述形式不</a:t>
            </a:r>
            <a:r>
              <a:rPr lang="zh-CN" altLang="en-US" sz="2200" dirty="0"/>
              <a:t>必</a:t>
            </a:r>
            <a:r>
              <a:rPr lang="zh-CN" altLang="zh-CN" sz="2200" dirty="0"/>
              <a:t>非常严格，</a:t>
            </a:r>
            <a:r>
              <a:rPr lang="zh-CN" altLang="zh-CN" sz="2400" dirty="0"/>
              <a:t>主要操作</a:t>
            </a:r>
            <a:r>
              <a:rPr lang="zh-CN" altLang="zh-CN" sz="2200" dirty="0"/>
              <a:t>：</a:t>
            </a:r>
          </a:p>
          <a:p>
            <a:pPr marL="68580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算术运算符：＋、－、＊、／、</a:t>
            </a:r>
            <a:r>
              <a:rPr lang="en-US" altLang="zh-CN" sz="2200" dirty="0">
                <a:latin typeface="Arial" panose="020B0604020202020204" pitchFamily="34" charset="0"/>
              </a:rPr>
              <a:t>mod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^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关系运算符：＝、≠、</a:t>
            </a:r>
            <a:r>
              <a:rPr lang="en-US" altLang="zh-CN" sz="2200" dirty="0">
                <a:latin typeface="Arial" panose="020B0604020202020204" pitchFamily="34" charset="0"/>
              </a:rPr>
              <a:t>&lt;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&gt;</a:t>
            </a:r>
            <a:r>
              <a:rPr lang="zh-CN" altLang="zh-CN" sz="2200" dirty="0">
                <a:latin typeface="Arial" panose="020B0604020202020204" pitchFamily="34" charset="0"/>
              </a:rPr>
              <a:t>、≤、≥</a:t>
            </a:r>
          </a:p>
          <a:p>
            <a:pPr marL="68580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逻辑运算符：</a:t>
            </a:r>
            <a:r>
              <a:rPr lang="en-US" altLang="zh-CN" sz="2200" dirty="0">
                <a:latin typeface="Arial" panose="020B0604020202020204" pitchFamily="34" charset="0"/>
              </a:rPr>
              <a:t>and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or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not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输入</a:t>
            </a:r>
            <a:r>
              <a:rPr lang="en-US" altLang="zh-CN" sz="2200" dirty="0">
                <a:latin typeface="Arial" panose="020B0604020202020204" pitchFamily="34" charset="0"/>
              </a:rPr>
              <a:t> / </a:t>
            </a:r>
            <a:r>
              <a:rPr lang="zh-CN" altLang="zh-CN" sz="2200" dirty="0">
                <a:latin typeface="Arial" panose="020B0604020202020204" pitchFamily="34" charset="0"/>
              </a:rPr>
              <a:t>输出：</a:t>
            </a:r>
            <a:r>
              <a:rPr lang="en-US" altLang="zh-CN" sz="2200" dirty="0">
                <a:latin typeface="Arial" panose="020B0604020202020204" pitchFamily="34" charset="0"/>
              </a:rPr>
              <a:t>input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output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赋值：</a:t>
            </a:r>
            <a:r>
              <a:rPr lang="zh-CN" altLang="en-US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←或者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＝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zh-CN" sz="2400" dirty="0"/>
              <a:t>表示三种控制结构</a:t>
            </a:r>
            <a:r>
              <a:rPr lang="zh-CN" altLang="en-US" sz="22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2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en-US" altLang="zh-CN" sz="22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7170" name="图片 16">
            <a:extLst>
              <a:ext uri="{FF2B5EF4-FFF2-40B4-BE49-F238E27FC236}">
                <a16:creationId xmlns="" xmlns:a16="http://schemas.microsoft.com/office/drawing/2014/main" id="{D24674C2-C54B-4D47-B509-62C113F2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20633" r="35852" b="47575"/>
          <a:stretch>
            <a:fillRect/>
          </a:stretch>
        </p:blipFill>
        <p:spPr bwMode="auto">
          <a:xfrm>
            <a:off x="4511824" y="4396732"/>
            <a:ext cx="6624736" cy="230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7">
            <a:extLst>
              <a:ext uri="{FF2B5EF4-FFF2-40B4-BE49-F238E27FC236}">
                <a16:creationId xmlns="" xmlns:a16="http://schemas.microsoft.com/office/drawing/2014/main" id="{4413AF9C-CE7B-4BC1-909B-F03890FA9A21}"/>
              </a:ext>
            </a:extLst>
          </p:cNvPr>
          <p:cNvSpPr>
            <a:spLocks/>
          </p:cNvSpPr>
          <p:nvPr/>
        </p:nvSpPr>
        <p:spPr bwMode="gray">
          <a:xfrm rot="10800000">
            <a:off x="3914801" y="5311779"/>
            <a:ext cx="720081" cy="47964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2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013CBA78-C837-49EB-BDB7-3182AFEDE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5" r="6597"/>
          <a:stretch/>
        </p:blipFill>
        <p:spPr>
          <a:xfrm>
            <a:off x="7464152" y="2256320"/>
            <a:ext cx="3192354" cy="3528392"/>
          </a:xfrm>
          <a:prstGeom prst="rect">
            <a:avLst/>
          </a:prstGeom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伪代码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1074708"/>
            <a:ext cx="6840760" cy="4530962"/>
          </a:xfrm>
        </p:spPr>
        <p:txBody>
          <a:bodyPr/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3】</a:t>
            </a:r>
            <a:r>
              <a:rPr lang="zh-CN" altLang="zh-CN" sz="2400" dirty="0">
                <a:latin typeface="Arial" panose="020B0604020202020204" pitchFamily="34" charset="0"/>
              </a:rPr>
              <a:t>根据给定的成绩，写出判定成绩等级的算法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r>
              <a:rPr lang="zh-CN" altLang="zh-CN" sz="2400" dirty="0">
                <a:latin typeface="Arial" panose="020B0604020202020204" pitchFamily="34" charset="0"/>
              </a:rPr>
              <a:t>成绩</a:t>
            </a:r>
            <a:r>
              <a:rPr lang="en-US" altLang="zh-CN" sz="2400" dirty="0">
                <a:latin typeface="Arial" panose="020B0604020202020204" pitchFamily="34" charset="0"/>
              </a:rPr>
              <a:t>60</a:t>
            </a:r>
            <a:r>
              <a:rPr lang="zh-CN" altLang="zh-CN" sz="2400" dirty="0">
                <a:latin typeface="Arial" panose="020B0604020202020204" pitchFamily="34" charset="0"/>
              </a:rPr>
              <a:t>分及以上为及格，否则为不及格</a:t>
            </a:r>
            <a:r>
              <a:rPr lang="zh-CN" altLang="zh-CN" sz="24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Arial" panose="020B0604020202020204" pitchFamily="34" charset="0"/>
              </a:rPr>
              <a:t>分析：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①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输入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成绩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用变量</a:t>
            </a:r>
            <a:r>
              <a:rPr lang="en-US" altLang="zh-CN" sz="2200" dirty="0">
                <a:latin typeface="Arial" panose="020B0604020202020204" pitchFamily="34" charset="0"/>
              </a:rPr>
              <a:t>score</a:t>
            </a:r>
            <a:r>
              <a:rPr lang="zh-CN" altLang="zh-CN" sz="2200" dirty="0">
                <a:latin typeface="Arial" panose="020B0604020202020204" pitchFamily="34" charset="0"/>
              </a:rPr>
              <a:t>表示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②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处理：利用选择结构，用变量</a:t>
            </a:r>
            <a:r>
              <a:rPr lang="en-US" altLang="zh-CN" sz="2200" dirty="0">
                <a:latin typeface="Arial" panose="020B0604020202020204" pitchFamily="34" charset="0"/>
              </a:rPr>
              <a:t>grade</a:t>
            </a:r>
            <a:r>
              <a:rPr lang="zh-CN" altLang="zh-CN" sz="2200" dirty="0">
                <a:latin typeface="Arial" panose="020B0604020202020204" pitchFamily="34" charset="0"/>
              </a:rPr>
              <a:t>表示等级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③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输出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等级</a:t>
            </a:r>
            <a:r>
              <a:rPr lang="en-US" altLang="zh-CN" sz="2200" dirty="0">
                <a:latin typeface="Arial" panose="020B0604020202020204" pitchFamily="34" charset="0"/>
              </a:rPr>
              <a:t>grade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Arial" panose="020B0604020202020204" pitchFamily="34" charset="0"/>
              </a:rPr>
              <a:t>算法</a:t>
            </a:r>
            <a:r>
              <a:rPr lang="zh-CN" altLang="zh-CN" sz="2400" dirty="0">
                <a:latin typeface="Arial" panose="020B0604020202020204" pitchFamily="34" charset="0"/>
              </a:rPr>
              <a:t>伪代码</a:t>
            </a:r>
            <a:r>
              <a:rPr lang="zh-CN" altLang="en-US" sz="2400" dirty="0">
                <a:latin typeface="Arial" panose="020B0604020202020204" pitchFamily="34" charset="0"/>
              </a:rPr>
              <a:t>表示</a:t>
            </a:r>
            <a:r>
              <a:rPr lang="zh-CN" altLang="zh-CN" sz="2400" dirty="0">
                <a:latin typeface="Arial" panose="020B0604020202020204" pitchFamily="34" charset="0"/>
              </a:rPr>
              <a:t>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Freeform 7">
            <a:extLst>
              <a:ext uri="{FF2B5EF4-FFF2-40B4-BE49-F238E27FC236}">
                <a16:creationId xmlns="" xmlns:a16="http://schemas.microsoft.com/office/drawing/2014/main" id="{EA6E73F1-D331-4532-8DCC-D56D424B2C5B}"/>
              </a:ext>
            </a:extLst>
          </p:cNvPr>
          <p:cNvSpPr>
            <a:spLocks/>
          </p:cNvSpPr>
          <p:nvPr/>
        </p:nvSpPr>
        <p:spPr bwMode="gray">
          <a:xfrm rot="10800000">
            <a:off x="4043772" y="4509120"/>
            <a:ext cx="820718" cy="47964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21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伪代码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1772816"/>
            <a:ext cx="7056784" cy="3999952"/>
          </a:xfrm>
        </p:spPr>
        <p:txBody>
          <a:bodyPr/>
          <a:lstStyle/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400" dirty="0">
                <a:latin typeface="Arial" panose="020B0604020202020204" pitchFamily="34" charset="0"/>
              </a:rPr>
              <a:t>分析</a:t>
            </a:r>
            <a:r>
              <a:rPr lang="zh-CN" altLang="zh-CN" sz="22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系列数相加利用循环实现。从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开始，逐项依次累加。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①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输入：系列要加数变量</a:t>
            </a:r>
            <a:r>
              <a:rPr lang="en-US" altLang="zh-CN" sz="2200" dirty="0" err="1">
                <a:latin typeface="Arial" panose="020B0604020202020204" pitchFamily="34" charset="0"/>
              </a:rPr>
              <a:t>i</a:t>
            </a:r>
            <a:r>
              <a:rPr lang="zh-CN" altLang="zh-CN" sz="2200" dirty="0">
                <a:latin typeface="Arial" panose="020B0604020202020204" pitchFamily="34" charset="0"/>
              </a:rPr>
              <a:t>表示，</a:t>
            </a:r>
            <a:r>
              <a:rPr lang="en-US" altLang="zh-CN" sz="2200" dirty="0" err="1">
                <a:latin typeface="Arial" panose="020B0604020202020204" pitchFamily="34" charset="0"/>
              </a:rPr>
              <a:t>i</a:t>
            </a:r>
            <a:r>
              <a:rPr lang="zh-CN" altLang="zh-CN" sz="2200" dirty="0">
                <a:latin typeface="Arial" panose="020B0604020202020204" pitchFamily="34" charset="0"/>
              </a:rPr>
              <a:t>从</a:t>
            </a:r>
            <a:r>
              <a:rPr lang="en-US" altLang="zh-CN" sz="2200" dirty="0">
                <a:latin typeface="Arial" panose="020B0604020202020204" pitchFamily="34" charset="0"/>
              </a:rPr>
              <a:t>1~n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输入给定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②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处理：利用循环依次累加。累加和</a:t>
            </a:r>
            <a:r>
              <a:rPr lang="en-US" altLang="zh-CN" sz="2200" dirty="0">
                <a:latin typeface="Arial" panose="020B0604020202020204" pitchFamily="34" charset="0"/>
              </a:rPr>
              <a:t>sum</a:t>
            </a:r>
            <a:r>
              <a:rPr lang="zh-CN" altLang="zh-CN" sz="2200" dirty="0">
                <a:latin typeface="Arial" panose="020B0604020202020204" pitchFamily="34" charset="0"/>
              </a:rPr>
              <a:t>变量表示，初始值为</a:t>
            </a:r>
            <a:r>
              <a:rPr lang="en-US" altLang="zh-CN" sz="2200" dirty="0">
                <a:latin typeface="Arial" panose="020B0604020202020204" pitchFamily="34" charset="0"/>
              </a:rPr>
              <a:t>0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③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输出：最终累加结果</a:t>
            </a:r>
            <a:r>
              <a:rPr lang="en-US" altLang="zh-CN" sz="2200" dirty="0">
                <a:latin typeface="Arial" panose="020B0604020202020204" pitchFamily="34" charset="0"/>
              </a:rPr>
              <a:t>sum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Arial" panose="020B0604020202020204" pitchFamily="34" charset="0"/>
              </a:rPr>
              <a:t>算法</a:t>
            </a:r>
            <a:r>
              <a:rPr lang="zh-CN" altLang="zh-CN" sz="2400" dirty="0">
                <a:latin typeface="Arial" panose="020B0604020202020204" pitchFamily="34" charset="0"/>
              </a:rPr>
              <a:t>伪代码</a:t>
            </a:r>
            <a:r>
              <a:rPr lang="zh-CN" altLang="en-US" sz="2400" dirty="0">
                <a:latin typeface="Arial" panose="020B0604020202020204" pitchFamily="34" charset="0"/>
              </a:rPr>
              <a:t>表示</a:t>
            </a:r>
            <a:r>
              <a:rPr lang="zh-CN" altLang="zh-CN" sz="24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en-US" altLang="zh-CN" sz="22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9188FF9-CDDE-4209-967A-4541A48E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33"/>
          <a:stretch/>
        </p:blipFill>
        <p:spPr>
          <a:xfrm>
            <a:off x="7872189" y="1962755"/>
            <a:ext cx="3249906" cy="38449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D9700A96-1FBA-47DE-9C66-209C49DBE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13" y="1050331"/>
            <a:ext cx="10009111" cy="82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4】</a:t>
            </a:r>
            <a:r>
              <a:rPr lang="zh-CN" altLang="zh-CN" sz="2400" dirty="0">
                <a:latin typeface="Arial" panose="020B0604020202020204" pitchFamily="34" charset="0"/>
              </a:rPr>
              <a:t>用伪代码描述，求</a:t>
            </a:r>
            <a:r>
              <a:rPr lang="en-US" altLang="zh-CN" sz="2400" dirty="0">
                <a:latin typeface="Arial" panose="020B0604020202020204" pitchFamily="34" charset="0"/>
              </a:rPr>
              <a:t>1+2+3+</a:t>
            </a:r>
            <a:r>
              <a:rPr lang="zh-CN" altLang="zh-CN" sz="2400" dirty="0">
                <a:latin typeface="Arial" panose="020B0604020202020204" pitchFamily="34" charset="0"/>
              </a:rPr>
              <a:t>…</a:t>
            </a:r>
            <a:r>
              <a:rPr lang="en-US" altLang="zh-CN" sz="2400" dirty="0">
                <a:latin typeface="Arial" panose="020B0604020202020204" pitchFamily="34" charset="0"/>
              </a:rPr>
              <a:t>+n</a:t>
            </a:r>
            <a:r>
              <a:rPr lang="zh-CN" altLang="zh-CN" sz="2400" dirty="0">
                <a:latin typeface="Arial" panose="020B0604020202020204" pitchFamily="34" charset="0"/>
              </a:rPr>
              <a:t>累加和的算法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95FE475C-8EB9-4069-9174-34E726195C6D}"/>
              </a:ext>
            </a:extLst>
          </p:cNvPr>
          <p:cNvSpPr>
            <a:spLocks/>
          </p:cNvSpPr>
          <p:nvPr/>
        </p:nvSpPr>
        <p:spPr bwMode="gray">
          <a:xfrm rot="10800000">
            <a:off x="4267170" y="4965583"/>
            <a:ext cx="820718" cy="47964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9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流程图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738778" y="1177709"/>
            <a:ext cx="4824536" cy="2314349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zh-CN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流程图</a:t>
            </a:r>
            <a:r>
              <a:rPr lang="zh-CN" altLang="en-US" sz="2200" kern="105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dirty="0"/>
              <a:t>使用图形框和流程线</a:t>
            </a:r>
            <a:r>
              <a:rPr lang="zh-CN" altLang="en-US" sz="2400" dirty="0"/>
              <a:t>表示</a:t>
            </a:r>
            <a:r>
              <a:rPr lang="zh-CN" altLang="zh-CN" sz="2400" dirty="0"/>
              <a:t>各种操作和执行走向</a:t>
            </a:r>
            <a:endParaRPr lang="en-US" altLang="zh-CN" sz="2400" dirty="0"/>
          </a:p>
          <a:p>
            <a:pPr marL="342900" lvl="1" indent="-342900">
              <a:lnSpc>
                <a:spcPts val="33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优点：</a:t>
            </a:r>
            <a:r>
              <a:rPr lang="zh-CN" altLang="zh-CN" sz="2200" dirty="0"/>
              <a:t>形象直观，易于理解</a:t>
            </a:r>
            <a:endParaRPr lang="en-US" altLang="zh-CN" sz="2200" dirty="0"/>
          </a:p>
          <a:p>
            <a:pPr marL="342900" lvl="1" indent="-342900">
              <a:lnSpc>
                <a:spcPts val="33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sz="2200" dirty="0"/>
              <a:t>不足：</a:t>
            </a:r>
            <a:r>
              <a:rPr lang="zh-CN" altLang="zh-CN" sz="2200" dirty="0"/>
              <a:t>复杂问题不便绘制</a:t>
            </a:r>
            <a:r>
              <a:rPr lang="zh-CN" altLang="en-US" sz="2200" dirty="0"/>
              <a:t>和修改</a:t>
            </a:r>
            <a:endParaRPr lang="zh-CN" altLang="zh-CN" sz="2200" dirty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en-US" altLang="zh-CN" sz="22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8194" name="图片 1">
            <a:extLst>
              <a:ext uri="{FF2B5EF4-FFF2-40B4-BE49-F238E27FC236}">
                <a16:creationId xmlns="" xmlns:a16="http://schemas.microsoft.com/office/drawing/2014/main" id="{23DBBE9F-3BEF-406A-926A-741D2D208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3FFFF"/>
              </a:clrFrom>
              <a:clrTo>
                <a:srgbClr val="F3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40" t="8834" r="20233" b="27560"/>
          <a:stretch/>
        </p:blipFill>
        <p:spPr bwMode="auto">
          <a:xfrm>
            <a:off x="5822767" y="980728"/>
            <a:ext cx="5804018" cy="331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4">
            <a:extLst>
              <a:ext uri="{FF2B5EF4-FFF2-40B4-BE49-F238E27FC236}">
                <a16:creationId xmlns="" xmlns:a16="http://schemas.microsoft.com/office/drawing/2014/main" id="{2DC5FBAD-F821-4E75-88E6-909D9D78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9534" r="13406" b="21751"/>
          <a:stretch>
            <a:fillRect/>
          </a:stretch>
        </p:blipFill>
        <p:spPr bwMode="auto">
          <a:xfrm>
            <a:off x="601591" y="3808309"/>
            <a:ext cx="5558330" cy="257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067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流程图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568551" y="1700808"/>
            <a:ext cx="5400600" cy="3199760"/>
          </a:xfrm>
        </p:spPr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5】</a:t>
            </a:r>
            <a:r>
              <a:rPr lang="zh-CN" altLang="zh-CN" sz="2400" dirty="0">
                <a:latin typeface="Arial" panose="020B0604020202020204" pitchFamily="34" charset="0"/>
              </a:rPr>
              <a:t>根据给定成绩，使用流程图表示判定成绩等级的算法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条件：成绩</a:t>
            </a:r>
            <a:r>
              <a:rPr lang="en-US" altLang="zh-CN" sz="2400" dirty="0">
                <a:latin typeface="Arial" panose="020B0604020202020204" pitchFamily="34" charset="0"/>
              </a:rPr>
              <a:t>85</a:t>
            </a:r>
            <a:r>
              <a:rPr lang="zh-CN" altLang="zh-CN" sz="2400" dirty="0">
                <a:latin typeface="Arial" panose="020B0604020202020204" pitchFamily="34" charset="0"/>
              </a:rPr>
              <a:t>分及以上优秀，</a:t>
            </a:r>
            <a:r>
              <a:rPr lang="en-US" altLang="zh-CN" sz="2400" dirty="0">
                <a:latin typeface="Arial" panose="020B0604020202020204" pitchFamily="34" charset="0"/>
              </a:rPr>
              <a:t>60</a:t>
            </a:r>
            <a:r>
              <a:rPr lang="zh-CN" altLang="zh-CN" sz="2400" dirty="0">
                <a:latin typeface="Arial" panose="020B0604020202020204" pitchFamily="34" charset="0"/>
              </a:rPr>
              <a:t>分及以上及格，否则不及格。</a:t>
            </a:r>
          </a:p>
          <a:p>
            <a:pPr marL="0" lvl="1" indent="0">
              <a:lnSpc>
                <a:spcPct val="150000"/>
              </a:lnSpc>
              <a:spcBef>
                <a:spcPts val="0"/>
              </a:spcBef>
              <a:buClr>
                <a:schemeClr val="hlink"/>
              </a:buClr>
              <a:buNone/>
            </a:pPr>
            <a:endParaRPr lang="en-US" altLang="zh-CN" sz="2200" kern="105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9218" name="Picture 2">
            <a:extLst>
              <a:ext uri="{FF2B5EF4-FFF2-40B4-BE49-F238E27FC236}">
                <a16:creationId xmlns="" xmlns:a16="http://schemas.microsoft.com/office/drawing/2014/main" id="{D2A6D624-75AE-4AB9-98FC-67A6B37E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35" y="1348165"/>
            <a:ext cx="4449012" cy="50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81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算法的表示</a:t>
            </a:r>
            <a:r>
              <a:rPr lang="en-US" altLang="zh-CN" dirty="0"/>
              <a:t>——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流程图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911423" y="1628800"/>
            <a:ext cx="4464497" cy="1800200"/>
          </a:xfrm>
        </p:spPr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6】</a:t>
            </a:r>
            <a:r>
              <a:rPr lang="zh-CN" altLang="zh-CN" sz="2400" dirty="0">
                <a:latin typeface="Arial" panose="020B0604020202020204" pitchFamily="34" charset="0"/>
              </a:rPr>
              <a:t>使用流程图表示例</a:t>
            </a: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zh-CN" sz="2400" dirty="0">
                <a:latin typeface="Arial" panose="020B0604020202020204" pitchFamily="34" charset="0"/>
              </a:rPr>
              <a:t>欧几里德算法求最大公约数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3000" b="1" dirty="0"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10242" name="图片 1">
            <a:extLst>
              <a:ext uri="{FF2B5EF4-FFF2-40B4-BE49-F238E27FC236}">
                <a16:creationId xmlns="" xmlns:a16="http://schemas.microsoft.com/office/drawing/2014/main" id="{D919CD33-256A-4CDB-A3C5-237CA1521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86" t="3377" r="16075"/>
          <a:stretch/>
        </p:blipFill>
        <p:spPr bwMode="auto">
          <a:xfrm>
            <a:off x="6312024" y="1010325"/>
            <a:ext cx="4024753" cy="553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950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5.3 </a:t>
            </a:r>
            <a:r>
              <a:rPr lang="zh-CN" altLang="zh-CN" dirty="0"/>
              <a:t>常用的基本算法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703512" y="1196752"/>
            <a:ext cx="5400600" cy="282436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基本算法设计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Arial" panose="020B0604020202020204" pitchFamily="34" charset="0"/>
              </a:rPr>
              <a:t>迭代法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Arial" panose="020B0604020202020204" pitchFamily="34" charset="0"/>
              </a:rPr>
              <a:t>递归法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zh-CN" sz="2400" dirty="0">
                <a:latin typeface="Arial" panose="020B0604020202020204" pitchFamily="34" charset="0"/>
              </a:rPr>
              <a:t>蛮力法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经典算法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</a:rPr>
              <a:t>排序（选择排序、冒泡排序）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rial" panose="020B0604020202020204" pitchFamily="34" charset="0"/>
              </a:rPr>
              <a:t>查找（顺序查找、二分查找）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D5034873-E741-4E5A-AC4A-65D0BB2399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628484"/>
            <a:ext cx="3650947" cy="36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7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迭代法</a:t>
            </a:r>
            <a:r>
              <a:rPr lang="zh-CN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Iteration</a:t>
            </a:r>
            <a:r>
              <a:rPr lang="zh-CN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3200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004808" y="1158483"/>
            <a:ext cx="4229803" cy="496855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迭代算法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800" dirty="0">
                <a:latin typeface="Arial" panose="020B0604020202020204" pitchFamily="34" charset="0"/>
              </a:rPr>
              <a:t>也称辗转法，是不断用变量的旧值递推新值的过程</a:t>
            </a:r>
            <a:r>
              <a:rPr lang="zh-CN" altLang="en-US" sz="2800" dirty="0">
                <a:latin typeface="Arial" panose="020B0604020202020204" pitchFamily="34" charset="0"/>
              </a:rPr>
              <a:t>。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zh-CN" sz="2400" dirty="0">
                <a:latin typeface="Arial" panose="020B0604020202020204" pitchFamily="34" charset="0"/>
              </a:rPr>
              <a:t>方面的设计</a:t>
            </a:r>
            <a:r>
              <a:rPr lang="zh-CN" altLang="zh-CN" sz="22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zh-CN" sz="2400" dirty="0">
                <a:latin typeface="Arial" panose="020B0604020202020204" pitchFamily="34" charset="0"/>
              </a:rPr>
              <a:t>确定迭代变量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zh-CN" sz="2400" dirty="0">
                <a:latin typeface="Arial" panose="020B0604020202020204" pitchFamily="34" charset="0"/>
              </a:rPr>
              <a:t>建立迭代关系式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zh-CN" sz="2400" dirty="0">
                <a:latin typeface="Arial" panose="020B0604020202020204" pitchFamily="34" charset="0"/>
              </a:rPr>
              <a:t>对迭代过程进行控制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912FE12-9439-4AB5-A23C-4C9AFE1A2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4145" y="1484784"/>
            <a:ext cx="6480720" cy="173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ts val="1575"/>
              </a:lnSpc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7】</a:t>
            </a:r>
            <a:r>
              <a:rPr lang="zh-CN" altLang="zh-CN" sz="2400" dirty="0">
                <a:latin typeface="Arial" panose="020B0604020202020204" pitchFamily="34" charset="0"/>
              </a:rPr>
              <a:t>求</a:t>
            </a:r>
            <a:r>
              <a:rPr lang="en-US" altLang="zh-CN" sz="2400" dirty="0">
                <a:latin typeface="Arial" panose="020B0604020202020204" pitchFamily="34" charset="0"/>
              </a:rPr>
              <a:t> P=n</a:t>
            </a:r>
            <a:r>
              <a:rPr lang="zh-CN" altLang="zh-CN" sz="2400" dirty="0">
                <a:latin typeface="Arial" panose="020B0604020202020204" pitchFamily="34" charset="0"/>
              </a:rPr>
              <a:t>！</a:t>
            </a:r>
            <a:r>
              <a:rPr lang="en-US" altLang="zh-CN" sz="2400" dirty="0">
                <a:latin typeface="Arial" panose="020B0604020202020204" pitchFamily="34" charset="0"/>
              </a:rPr>
              <a:t>(n</a:t>
            </a:r>
            <a:r>
              <a:rPr lang="zh-CN" altLang="zh-CN" sz="2400" dirty="0">
                <a:latin typeface="Arial" panose="020B0604020202020204" pitchFamily="34" charset="0"/>
              </a:rPr>
              <a:t>！</a:t>
            </a:r>
            <a:r>
              <a:rPr lang="en-US" altLang="zh-CN" sz="2400" dirty="0">
                <a:latin typeface="Arial" panose="020B0604020202020204" pitchFamily="34" charset="0"/>
              </a:rPr>
              <a:t>=1*2*3*</a:t>
            </a:r>
            <a:r>
              <a:rPr lang="zh-CN" altLang="zh-CN" sz="2400" dirty="0">
                <a:latin typeface="Arial" panose="020B0604020202020204" pitchFamily="34" charset="0"/>
              </a:rPr>
              <a:t>……</a:t>
            </a:r>
            <a:r>
              <a:rPr lang="en-US" altLang="zh-CN" sz="2400" dirty="0">
                <a:latin typeface="Arial" panose="020B0604020202020204" pitchFamily="34" charset="0"/>
              </a:rPr>
              <a:t>*n</a:t>
            </a:r>
            <a:r>
              <a:rPr lang="zh-CN" altLang="zh-CN" sz="2400" dirty="0">
                <a:latin typeface="Arial" panose="020B0604020202020204" pitchFamily="34" charset="0"/>
              </a:rPr>
              <a:t>）</a:t>
            </a:r>
          </a:p>
          <a:p>
            <a:pPr indent="0" algn="jus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分析</a:t>
            </a:r>
            <a:r>
              <a:rPr lang="zh-CN" altLang="zh-CN" sz="2200" dirty="0">
                <a:latin typeface="Arial" panose="020B0604020202020204" pitchFamily="34" charset="0"/>
              </a:rPr>
              <a:t>：迭代变量</a:t>
            </a:r>
            <a:r>
              <a:rPr lang="en-US" altLang="zh-CN" sz="2200" dirty="0">
                <a:latin typeface="Arial" panose="020B0604020202020204" pitchFamily="34" charset="0"/>
              </a:rPr>
              <a:t>p,</a:t>
            </a:r>
            <a:r>
              <a:rPr lang="zh-CN" altLang="zh-CN" sz="2200" dirty="0">
                <a:latin typeface="Arial" panose="020B0604020202020204" pitchFamily="34" charset="0"/>
              </a:rPr>
              <a:t>初始值</a:t>
            </a:r>
            <a:r>
              <a:rPr lang="en-US" altLang="zh-CN" sz="2200" dirty="0">
                <a:latin typeface="Arial" panose="020B0604020202020204" pitchFamily="34" charset="0"/>
              </a:rPr>
              <a:t>1,</a:t>
            </a:r>
            <a:r>
              <a:rPr lang="zh-CN" altLang="zh-CN" sz="2200" dirty="0">
                <a:latin typeface="Arial" panose="020B0604020202020204" pitchFamily="34" charset="0"/>
              </a:rPr>
              <a:t>累乘变量</a:t>
            </a:r>
            <a:r>
              <a:rPr lang="en-US" altLang="zh-CN" sz="2200" dirty="0" err="1">
                <a:latin typeface="Arial" panose="020B0604020202020204" pitchFamily="34" charset="0"/>
              </a:rPr>
              <a:t>i</a:t>
            </a:r>
            <a:r>
              <a:rPr lang="zh-CN" altLang="zh-CN" sz="2200" dirty="0">
                <a:latin typeface="Arial" panose="020B0604020202020204" pitchFamily="34" charset="0"/>
              </a:rPr>
              <a:t>初始值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r>
              <a:rPr lang="zh-CN" altLang="zh-CN" sz="2200" dirty="0">
                <a:latin typeface="Arial" panose="020B0604020202020204" pitchFamily="34" charset="0"/>
              </a:rPr>
              <a:t>迭代关系式</a:t>
            </a:r>
            <a:r>
              <a:rPr lang="en-US" altLang="zh-CN" sz="2200" dirty="0">
                <a:latin typeface="Arial" panose="020B0604020202020204" pitchFamily="34" charset="0"/>
              </a:rPr>
              <a:t>p=p*</a:t>
            </a:r>
            <a:r>
              <a:rPr lang="en-US" altLang="zh-CN" sz="2200" dirty="0" err="1">
                <a:latin typeface="Arial" panose="020B0604020202020204" pitchFamily="34" charset="0"/>
              </a:rPr>
              <a:t>i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r>
              <a:rPr lang="zh-CN" altLang="zh-CN" sz="2200" dirty="0">
                <a:latin typeface="Arial" panose="020B0604020202020204" pitchFamily="34" charset="0"/>
              </a:rPr>
              <a:t>迭代过程</a:t>
            </a:r>
            <a:r>
              <a:rPr lang="en-US" altLang="zh-CN" sz="2200" dirty="0" err="1">
                <a:latin typeface="Arial" panose="020B0604020202020204" pitchFamily="34" charset="0"/>
              </a:rPr>
              <a:t>i</a:t>
            </a:r>
            <a:r>
              <a:rPr lang="en-US" altLang="zh-CN" sz="2200" dirty="0">
                <a:latin typeface="Arial" panose="020B0604020202020204" pitchFamily="34" charset="0"/>
              </a:rPr>
              <a:t>&gt;n</a:t>
            </a:r>
            <a:r>
              <a:rPr lang="zh-CN" altLang="zh-CN" sz="2200" dirty="0">
                <a:latin typeface="Arial" panose="020B0604020202020204" pitchFamily="34" charset="0"/>
              </a:rPr>
              <a:t>时结束。</a:t>
            </a:r>
          </a:p>
          <a:p>
            <a:pPr indent="0" algn="jus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算法伪代码表示：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CF66BAC-22D4-420C-A6B3-BA74E7409F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2698664"/>
            <a:ext cx="2662394" cy="34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配套教材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教材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理论：</a:t>
            </a:r>
            <a:r>
              <a:rPr lang="en-US" altLang="zh-CN" dirty="0" smtClean="0"/>
              <a:t>《</a:t>
            </a:r>
            <a:r>
              <a:rPr lang="zh-CN" altLang="en-US" dirty="0"/>
              <a:t>计算机科学基础</a:t>
            </a:r>
            <a:r>
              <a:rPr lang="en-US" altLang="zh-CN" dirty="0"/>
              <a:t>》</a:t>
            </a:r>
            <a:r>
              <a:rPr lang="zh-CN" altLang="en-US" dirty="0"/>
              <a:t>刘小丽</a:t>
            </a:r>
            <a:r>
              <a:rPr lang="en-US" altLang="zh-CN" dirty="0"/>
              <a:t>,</a:t>
            </a:r>
            <a:r>
              <a:rPr lang="zh-CN" altLang="en-US" dirty="0"/>
              <a:t>杜宝荣</a:t>
            </a:r>
            <a:r>
              <a:rPr lang="en-US" altLang="zh-CN" dirty="0"/>
              <a:t>,</a:t>
            </a:r>
            <a:r>
              <a:rPr lang="zh-CN" altLang="en-US" dirty="0"/>
              <a:t>胡彦</a:t>
            </a:r>
            <a:r>
              <a:rPr lang="en-US" altLang="zh-CN" dirty="0"/>
              <a:t>,</a:t>
            </a:r>
            <a:r>
              <a:rPr lang="zh-CN" altLang="en-US" dirty="0"/>
              <a:t>梁里</a:t>
            </a:r>
            <a:r>
              <a:rPr lang="zh-CN" altLang="en-US" dirty="0" smtClean="0"/>
              <a:t>宁编</a:t>
            </a:r>
            <a:r>
              <a:rPr lang="zh-CN" altLang="en-US" dirty="0"/>
              <a:t>，清华大学出版社 </a:t>
            </a:r>
            <a:r>
              <a:rPr lang="en-US" altLang="zh-CN" dirty="0"/>
              <a:t>2020.9 </a:t>
            </a:r>
            <a:endParaRPr lang="en-US" altLang="zh-CN" dirty="0" smtClean="0"/>
          </a:p>
          <a:p>
            <a:pPr lvl="1"/>
            <a:r>
              <a:rPr lang="zh-CN" altLang="en-US" dirty="0"/>
              <a:t>实</a:t>
            </a:r>
            <a:r>
              <a:rPr lang="zh-CN" altLang="en-US" dirty="0" smtClean="0"/>
              <a:t>验：</a:t>
            </a:r>
            <a:r>
              <a:rPr lang="en-US" altLang="zh-CN" dirty="0" smtClean="0"/>
              <a:t>《</a:t>
            </a:r>
            <a:r>
              <a:rPr lang="zh-CN" altLang="en-US" dirty="0"/>
              <a:t>数据科学基础实践教程</a:t>
            </a:r>
            <a:r>
              <a:rPr lang="en-US" altLang="zh-CN" dirty="0" smtClean="0"/>
              <a:t>》</a:t>
            </a:r>
            <a:r>
              <a:rPr lang="zh-CN" altLang="en-US" dirty="0"/>
              <a:t>，陈展</a:t>
            </a:r>
            <a:r>
              <a:rPr lang="zh-CN" altLang="en-US" dirty="0" smtClean="0"/>
              <a:t>荣</a:t>
            </a:r>
            <a:r>
              <a:rPr lang="en-US" altLang="zh-CN" dirty="0" smtClean="0"/>
              <a:t>,</a:t>
            </a:r>
            <a:r>
              <a:rPr lang="zh-CN" altLang="en-US" dirty="0" smtClean="0"/>
              <a:t>刘</a:t>
            </a:r>
            <a:r>
              <a:rPr lang="zh-CN" altLang="en-US" dirty="0"/>
              <a:t>小</a:t>
            </a:r>
            <a:r>
              <a:rPr lang="zh-CN" altLang="en-US" dirty="0" smtClean="0"/>
              <a:t>丽</a:t>
            </a:r>
            <a:r>
              <a:rPr lang="en-US" altLang="zh-CN" dirty="0" smtClean="0"/>
              <a:t>,</a:t>
            </a:r>
            <a:r>
              <a:rPr lang="zh-CN" altLang="en-US" dirty="0" smtClean="0"/>
              <a:t>余</a:t>
            </a:r>
            <a:r>
              <a:rPr lang="zh-CN" altLang="en-US" dirty="0"/>
              <a:t>宏</a:t>
            </a:r>
            <a:r>
              <a:rPr lang="zh-CN" altLang="en-US" dirty="0" smtClean="0"/>
              <a:t>华</a:t>
            </a:r>
            <a:r>
              <a:rPr lang="en-US" altLang="zh-CN" dirty="0" smtClean="0"/>
              <a:t>,</a:t>
            </a:r>
            <a:r>
              <a:rPr lang="zh-CN" altLang="en-US" dirty="0" smtClean="0"/>
              <a:t>杜</a:t>
            </a:r>
            <a:r>
              <a:rPr lang="zh-CN" altLang="en-US" dirty="0"/>
              <a:t>宝</a:t>
            </a:r>
            <a:r>
              <a:rPr lang="zh-CN" altLang="en-US" dirty="0" smtClean="0"/>
              <a:t>荣编，人</a:t>
            </a:r>
            <a:r>
              <a:rPr lang="zh-CN" altLang="en-US" dirty="0"/>
              <a:t>民邮电出版</a:t>
            </a:r>
            <a:r>
              <a:rPr lang="zh-CN" altLang="en-US" dirty="0" smtClean="0"/>
              <a:t>社 </a:t>
            </a:r>
            <a:r>
              <a:rPr lang="en-US" altLang="zh-CN" dirty="0" smtClean="0"/>
              <a:t>2020.9</a:t>
            </a:r>
          </a:p>
          <a:p>
            <a:pPr lvl="1"/>
            <a:endParaRPr lang="en-US" altLang="zh-CN" dirty="0"/>
          </a:p>
          <a:p>
            <a:r>
              <a:rPr lang="zh-CN" altLang="en-US" dirty="0" smtClean="0"/>
              <a:t>参</a:t>
            </a:r>
            <a:r>
              <a:rPr lang="zh-CN" altLang="en-US" dirty="0"/>
              <a:t>考</a:t>
            </a:r>
            <a:r>
              <a:rPr lang="zh-CN" altLang="en-US" dirty="0" smtClean="0"/>
              <a:t>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《</a:t>
            </a:r>
            <a:r>
              <a:rPr lang="zh-CN" altLang="en-US" dirty="0"/>
              <a:t>计算机科学基础习题与解析</a:t>
            </a:r>
            <a:r>
              <a:rPr lang="en-US" altLang="zh-CN" dirty="0"/>
              <a:t>》</a:t>
            </a:r>
            <a:r>
              <a:rPr lang="zh-CN" altLang="en-US" dirty="0"/>
              <a:t>余宏华主编，清华大学出版社 </a:t>
            </a:r>
            <a:r>
              <a:rPr lang="en-US" altLang="zh-CN" dirty="0"/>
              <a:t>2020.11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233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迭代法</a:t>
            </a:r>
            <a:r>
              <a:rPr lang="zh-CN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Iteration</a:t>
            </a:r>
            <a:r>
              <a:rPr lang="zh-CN" altLang="zh-CN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3200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1318010"/>
            <a:ext cx="6767912" cy="3645875"/>
          </a:xfrm>
        </p:spPr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8】</a:t>
            </a:r>
            <a:r>
              <a:rPr lang="zh-CN" altLang="en-US" sz="2400" dirty="0">
                <a:latin typeface="Arial" panose="020B0604020202020204" pitchFamily="34" charset="0"/>
              </a:rPr>
              <a:t>求</a:t>
            </a:r>
            <a:r>
              <a:rPr lang="zh-CN" altLang="zh-CN" sz="2400" dirty="0">
                <a:latin typeface="Arial" panose="020B0604020202020204" pitchFamily="34" charset="0"/>
              </a:rPr>
              <a:t>斐波那契数列</a:t>
            </a:r>
            <a:r>
              <a:rPr lang="en-US" altLang="zh-CN" sz="2400" dirty="0">
                <a:latin typeface="Arial" panose="020B0604020202020204" pitchFamily="34" charset="0"/>
              </a:rPr>
              <a:t>(Fibonacci sequence)</a:t>
            </a:r>
            <a:r>
              <a:rPr lang="zh-CN" altLang="zh-CN" sz="2400" dirty="0">
                <a:latin typeface="Arial" panose="020B0604020202020204" pitchFamily="34" charset="0"/>
              </a:rPr>
              <a:t>的第</a:t>
            </a:r>
            <a:r>
              <a:rPr lang="en-US" altLang="zh-CN" sz="2400" dirty="0">
                <a:latin typeface="Arial" panose="020B0604020202020204" pitchFamily="34" charset="0"/>
              </a:rPr>
              <a:t>n</a:t>
            </a:r>
            <a:r>
              <a:rPr lang="zh-CN" altLang="zh-CN" sz="2400" dirty="0">
                <a:latin typeface="Arial" panose="020B0604020202020204" pitchFamily="34" charset="0"/>
              </a:rPr>
              <a:t>项值。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说明：</a:t>
            </a:r>
            <a:r>
              <a:rPr lang="zh-CN" altLang="zh-CN" sz="2200" dirty="0">
                <a:latin typeface="Arial" panose="020B0604020202020204" pitchFamily="34" charset="0"/>
              </a:rPr>
              <a:t>斐波那契数列第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项和第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zh-CN" sz="2200" dirty="0">
                <a:latin typeface="Arial" panose="020B0604020202020204" pitchFamily="34" charset="0"/>
              </a:rPr>
              <a:t>项为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，从第</a:t>
            </a:r>
            <a:r>
              <a:rPr lang="en-US" altLang="zh-CN" sz="2200" dirty="0">
                <a:latin typeface="Arial" panose="020B0604020202020204" pitchFamily="34" charset="0"/>
              </a:rPr>
              <a:t>3</a:t>
            </a:r>
            <a:r>
              <a:rPr lang="zh-CN" altLang="zh-CN" sz="2200" dirty="0">
                <a:latin typeface="Arial" panose="020B0604020202020204" pitchFamily="34" charset="0"/>
              </a:rPr>
              <a:t>项开始，每一项均等于它前两项之和。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算法伪代码表示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2CABF94-61A9-484D-884D-DA0E6FCD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0824" r="7253"/>
          <a:stretch/>
        </p:blipFill>
        <p:spPr>
          <a:xfrm>
            <a:off x="7608168" y="1333832"/>
            <a:ext cx="2844800" cy="47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递归法（</a:t>
            </a:r>
            <a:r>
              <a:rPr lang="en-US" altLang="zh-CN" sz="3200" dirty="0"/>
              <a:t>Recursion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504862" y="1082010"/>
            <a:ext cx="10698274" cy="357994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递归算法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Arial" panose="020B0604020202020204" pitchFamily="34" charset="0"/>
              </a:rPr>
              <a:t>直接或间接地调用自身算法的过程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400" dirty="0">
                <a:latin typeface="Arial" panose="020B0604020202020204" pitchFamily="34" charset="0"/>
              </a:rPr>
              <a:t>递归定义两个要素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zh-CN" sz="2400" dirty="0">
                <a:latin typeface="Arial" panose="020B0604020202020204" pitchFamily="34" charset="0"/>
              </a:rPr>
              <a:t>递归出口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40005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		     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zh-CN" sz="2400" dirty="0"/>
              <a:t>递归公式</a:t>
            </a:r>
            <a:endParaRPr lang="en-US" altLang="zh-CN" sz="2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200" dirty="0"/>
              <a:t>例如：</a:t>
            </a:r>
            <a:r>
              <a:rPr lang="zh-CN" altLang="zh-CN" sz="2400" dirty="0"/>
              <a:t>计算阶乘（</a:t>
            </a:r>
            <a:r>
              <a:rPr lang="en-US" altLang="zh-CN" sz="2400" dirty="0"/>
              <a:t>n</a:t>
            </a:r>
            <a:r>
              <a:rPr lang="zh-CN" altLang="en-US" sz="2400" dirty="0"/>
              <a:t>！）可以通过递归方式定义函数实现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0" indent="266700" eaLnBrk="0" hangingPunc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因为当 </a:t>
            </a:r>
            <a:r>
              <a:rPr lang="en-US" altLang="zh-CN" sz="2200" dirty="0">
                <a:latin typeface="Arial" panose="020B0604020202020204" pitchFamily="34" charset="0"/>
              </a:rPr>
              <a:t>n= 0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0! = 1</a:t>
            </a:r>
            <a:r>
              <a:rPr lang="zh-CN" altLang="en-US" sz="2200" dirty="0">
                <a:latin typeface="Arial" panose="020B0604020202020204" pitchFamily="34" charset="0"/>
              </a:rPr>
              <a:t>；当 </a:t>
            </a:r>
            <a:r>
              <a:rPr lang="en-US" altLang="zh-CN" sz="2200" dirty="0">
                <a:latin typeface="Arial" panose="020B0604020202020204" pitchFamily="34" charset="0"/>
              </a:rPr>
              <a:t>n&gt; 0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n! = n*(n-1) *(n-2) *(n-3)…3 *2 *1=n*(n-1) !</a:t>
            </a:r>
          </a:p>
          <a:p>
            <a:pPr marL="0" indent="266700" eaLnBrk="0" hangingPunc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如：</a:t>
            </a:r>
            <a:r>
              <a:rPr lang="en-US" altLang="zh-CN" sz="2200" dirty="0">
                <a:latin typeface="Arial" panose="020B0604020202020204" pitchFamily="34" charset="0"/>
              </a:rPr>
              <a:t>5</a:t>
            </a:r>
            <a:r>
              <a:rPr lang="zh-CN" altLang="en-US" sz="2200" dirty="0">
                <a:latin typeface="Arial" panose="020B0604020202020204" pitchFamily="34" charset="0"/>
              </a:rPr>
              <a:t>！</a:t>
            </a:r>
            <a:r>
              <a:rPr lang="en-US" altLang="zh-CN" sz="2200" dirty="0">
                <a:latin typeface="Arial" panose="020B0604020202020204" pitchFamily="34" charset="0"/>
              </a:rPr>
              <a:t>= 5 *4 *3 *2 *1 = 5 * 4</a:t>
            </a:r>
            <a:r>
              <a:rPr lang="zh-CN" altLang="en-US" sz="2200" dirty="0">
                <a:latin typeface="Arial" panose="020B0604020202020204" pitchFamily="34" charset="0"/>
              </a:rPr>
              <a:t>！</a:t>
            </a:r>
            <a:r>
              <a:rPr lang="en-US" altLang="zh-CN" sz="2200" dirty="0">
                <a:latin typeface="Arial" panose="020B0604020202020204" pitchFamily="34" charset="0"/>
              </a:rPr>
              <a:t>…</a:t>
            </a:r>
          </a:p>
          <a:p>
            <a:pPr marL="0" indent="266700" eaLnBrk="0" hangingPunc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所以计算阶乘，以递归算法定义关系式如下：</a:t>
            </a:r>
          </a:p>
          <a:p>
            <a:pPr marL="0" lvl="0" indent="266700" eaLnBrk="0" hangingPunct="0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zh-CN" altLang="zh-CN" sz="22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456A3218-58FF-472B-9520-5DBBFB501AA6}"/>
              </a:ext>
            </a:extLst>
          </p:cNvPr>
          <p:cNvGrpSpPr/>
          <p:nvPr/>
        </p:nvGrpSpPr>
        <p:grpSpPr>
          <a:xfrm>
            <a:off x="2181591" y="5067629"/>
            <a:ext cx="7344816" cy="1047594"/>
            <a:chOff x="2725891" y="4892293"/>
            <a:chExt cx="7344816" cy="1047594"/>
          </a:xfrm>
        </p:grpSpPr>
        <p:sp>
          <p:nvSpPr>
            <p:cNvPr id="11" name="Rectangle 6">
              <a:extLst>
                <a:ext uri="{FF2B5EF4-FFF2-40B4-BE49-F238E27FC236}">
                  <a16:creationId xmlns="" xmlns:a16="http://schemas.microsoft.com/office/drawing/2014/main" id="{A53DF4F2-5A6C-4505-95F9-5E2B8984A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891" y="4892293"/>
              <a:ext cx="7344816" cy="1047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628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6286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200" dirty="0"/>
                <a:t>Fac(n) = 1	 	</a:t>
              </a:r>
              <a:r>
                <a:rPr lang="zh-CN" altLang="en-US" sz="2200" dirty="0"/>
                <a:t>（ </a:t>
              </a:r>
              <a:r>
                <a:rPr lang="en-US" altLang="zh-CN" sz="2200" dirty="0"/>
                <a:t>n = 0</a:t>
              </a:r>
              <a:r>
                <a:rPr lang="zh-CN" altLang="en-US" sz="2200" dirty="0"/>
                <a:t>） （递归出口）</a:t>
              </a:r>
            </a:p>
            <a:p>
              <a:pPr marL="0" marR="0" lvl="0" indent="6286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200" dirty="0"/>
                <a:t>Fac(n) = n * Fac(n-1)      </a:t>
              </a:r>
              <a:r>
                <a:rPr lang="zh-CN" altLang="en-US" sz="2200" dirty="0"/>
                <a:t>（</a:t>
              </a:r>
              <a:r>
                <a:rPr lang="en-US" altLang="zh-CN" sz="2200" dirty="0"/>
                <a:t>n &gt; 0</a:t>
              </a:r>
              <a:r>
                <a:rPr lang="zh-CN" altLang="en-US" sz="2200" dirty="0"/>
                <a:t>） （递归公式）</a:t>
              </a:r>
            </a:p>
          </p:txBody>
        </p:sp>
        <p:sp>
          <p:nvSpPr>
            <p:cNvPr id="19" name="左大括号 18">
              <a:extLst>
                <a:ext uri="{FF2B5EF4-FFF2-40B4-BE49-F238E27FC236}">
                  <a16:creationId xmlns="" xmlns:a16="http://schemas.microsoft.com/office/drawing/2014/main" id="{121ACDBA-F270-4318-81E2-FACE8D8AC111}"/>
                </a:ext>
              </a:extLst>
            </p:cNvPr>
            <p:cNvSpPr/>
            <p:nvPr/>
          </p:nvSpPr>
          <p:spPr>
            <a:xfrm>
              <a:off x="3018519" y="5173884"/>
              <a:ext cx="288032" cy="672068"/>
            </a:xfrm>
            <a:prstGeom prst="leftBrace">
              <a:avLst>
                <a:gd name="adj1" fmla="val 359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65DD308A-ECA6-4925-91E2-F6E2107F4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103514"/>
            <a:ext cx="2082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2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递归法（</a:t>
            </a:r>
            <a:r>
              <a:rPr lang="en-US" altLang="zh-CN" sz="3200" dirty="0"/>
              <a:t>Recursion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75420" y="1378026"/>
            <a:ext cx="5436604" cy="4854699"/>
          </a:xfrm>
        </p:spPr>
        <p:txBody>
          <a:bodyPr/>
          <a:lstStyle/>
          <a:p>
            <a:pPr indent="26797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9  </a:t>
            </a:r>
            <a:r>
              <a:rPr lang="zh-CN" altLang="zh-CN" sz="2400" dirty="0">
                <a:latin typeface="Arial" panose="020B0604020202020204" pitchFamily="34" charset="0"/>
              </a:rPr>
              <a:t>使用递归算法，计算斐波那契</a:t>
            </a:r>
            <a:r>
              <a:rPr lang="en-US" altLang="zh-CN" sz="2400" dirty="0">
                <a:latin typeface="Arial" panose="020B0604020202020204" pitchFamily="34" charset="0"/>
              </a:rPr>
              <a:t>(Fibonacci)</a:t>
            </a:r>
            <a:r>
              <a:rPr lang="zh-CN" altLang="zh-CN" sz="2400" dirty="0">
                <a:latin typeface="Arial" panose="020B0604020202020204" pitchFamily="34" charset="0"/>
              </a:rPr>
              <a:t>数列的第</a:t>
            </a:r>
            <a:r>
              <a:rPr lang="en-US" altLang="zh-CN" sz="2400" dirty="0">
                <a:latin typeface="Arial" panose="020B0604020202020204" pitchFamily="34" charset="0"/>
              </a:rPr>
              <a:t>n</a:t>
            </a:r>
            <a:r>
              <a:rPr lang="zh-CN" altLang="zh-CN" sz="2400" dirty="0">
                <a:latin typeface="Arial" panose="020B0604020202020204" pitchFamily="34" charset="0"/>
              </a:rPr>
              <a:t>项函数值</a:t>
            </a:r>
            <a:r>
              <a:rPr lang="en-US" altLang="zh-CN" sz="2400" dirty="0">
                <a:latin typeface="Arial" panose="020B0604020202020204" pitchFamily="34" charset="0"/>
              </a:rPr>
              <a:t>Fib(n)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分析：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计算</a:t>
            </a:r>
            <a:r>
              <a:rPr lang="en-US" altLang="zh-CN" sz="2200" dirty="0">
                <a:latin typeface="Arial" panose="020B0604020202020204" pitchFamily="34" charset="0"/>
              </a:rPr>
              <a:t>fib(n)</a:t>
            </a:r>
            <a:r>
              <a:rPr lang="zh-CN" altLang="zh-CN" sz="2200" dirty="0">
                <a:latin typeface="Arial" panose="020B0604020202020204" pitchFamily="34" charset="0"/>
              </a:rPr>
              <a:t>，须先计算</a:t>
            </a:r>
            <a:r>
              <a:rPr lang="en-US" altLang="zh-CN" sz="2200" dirty="0">
                <a:latin typeface="Arial" panose="020B0604020202020204" pitchFamily="34" charset="0"/>
              </a:rPr>
              <a:t>fib(n-1)</a:t>
            </a:r>
            <a:r>
              <a:rPr lang="zh-CN" altLang="zh-CN" sz="2200" dirty="0">
                <a:latin typeface="Arial" panose="020B0604020202020204" pitchFamily="34" charset="0"/>
              </a:rPr>
              <a:t>和</a:t>
            </a:r>
            <a:r>
              <a:rPr lang="en-US" altLang="zh-CN" sz="2200" dirty="0">
                <a:latin typeface="Arial" panose="020B0604020202020204" pitchFamily="34" charset="0"/>
              </a:rPr>
              <a:t>fib(n-2)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而计算</a:t>
            </a:r>
            <a:r>
              <a:rPr lang="en-US" altLang="zh-CN" sz="2200" dirty="0">
                <a:latin typeface="Arial" panose="020B0604020202020204" pitchFamily="34" charset="0"/>
              </a:rPr>
              <a:t>fib(n-1)</a:t>
            </a:r>
            <a:r>
              <a:rPr lang="zh-CN" altLang="zh-CN" sz="2200" dirty="0">
                <a:latin typeface="Arial" panose="020B0604020202020204" pitchFamily="34" charset="0"/>
              </a:rPr>
              <a:t>和</a:t>
            </a:r>
            <a:r>
              <a:rPr lang="en-US" altLang="zh-CN" sz="2200" dirty="0">
                <a:latin typeface="Arial" panose="020B0604020202020204" pitchFamily="34" charset="0"/>
              </a:rPr>
              <a:t>fib(n-2)</a:t>
            </a:r>
            <a:r>
              <a:rPr lang="zh-CN" altLang="zh-CN" sz="2200" dirty="0">
                <a:latin typeface="Arial" panose="020B0604020202020204" pitchFamily="34" charset="0"/>
              </a:rPr>
              <a:t>，又须先计算</a:t>
            </a:r>
            <a:r>
              <a:rPr lang="en-US" altLang="zh-CN" sz="2200" dirty="0">
                <a:latin typeface="Arial" panose="020B0604020202020204" pitchFamily="34" charset="0"/>
              </a:rPr>
              <a:t>fib(n-3)</a:t>
            </a:r>
            <a:r>
              <a:rPr lang="zh-CN" altLang="zh-CN" sz="2200" dirty="0">
                <a:latin typeface="Arial" panose="020B0604020202020204" pitchFamily="34" charset="0"/>
              </a:rPr>
              <a:t>和</a:t>
            </a:r>
            <a:r>
              <a:rPr lang="en-US" altLang="zh-CN" sz="2200" dirty="0">
                <a:latin typeface="Arial" panose="020B0604020202020204" pitchFamily="34" charset="0"/>
              </a:rPr>
              <a:t>fib(n-4)</a:t>
            </a:r>
            <a:r>
              <a:rPr lang="zh-CN" altLang="zh-CN" sz="2200" dirty="0">
                <a:latin typeface="Arial" panose="020B0604020202020204" pitchFamily="34" charset="0"/>
              </a:rPr>
              <a:t>。依次类推，直至计算</a:t>
            </a:r>
            <a:r>
              <a:rPr lang="en-US" altLang="zh-CN" sz="2200" dirty="0">
                <a:latin typeface="Arial" panose="020B0604020202020204" pitchFamily="34" charset="0"/>
              </a:rPr>
              <a:t>fib(2)</a:t>
            </a:r>
            <a:r>
              <a:rPr lang="zh-CN" altLang="zh-CN" sz="2200" dirty="0">
                <a:latin typeface="Arial" panose="020B0604020202020204" pitchFamily="34" charset="0"/>
              </a:rPr>
              <a:t>和</a:t>
            </a:r>
            <a:r>
              <a:rPr lang="en-US" altLang="zh-CN" sz="2200" dirty="0">
                <a:latin typeface="Arial" panose="020B0604020202020204" pitchFamily="34" charset="0"/>
              </a:rPr>
              <a:t>fib(1)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假设</a:t>
            </a:r>
            <a:r>
              <a:rPr lang="en-US" altLang="zh-CN" sz="2200" dirty="0">
                <a:latin typeface="Arial" panose="020B0604020202020204" pitchFamily="34" charset="0"/>
              </a:rPr>
              <a:t>n=6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递归过程可以用</a:t>
            </a:r>
            <a:r>
              <a:rPr lang="zh-CN" altLang="en-US" sz="2200" dirty="0">
                <a:latin typeface="Arial" panose="020B0604020202020204" pitchFamily="34" charset="0"/>
              </a:rPr>
              <a:t>右</a:t>
            </a:r>
            <a:r>
              <a:rPr lang="zh-CN" altLang="zh-CN" sz="2200" dirty="0">
                <a:latin typeface="Arial" panose="020B0604020202020204" pitchFamily="34" charset="0"/>
              </a:rPr>
              <a:t>图</a:t>
            </a:r>
            <a:r>
              <a:rPr lang="zh-CN" altLang="en-US" sz="2200" dirty="0">
                <a:latin typeface="Arial" panose="020B0604020202020204" pitchFamily="34" charset="0"/>
              </a:rPr>
              <a:t>表示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680475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72FC3DCF-7C96-4BB3-B0BB-001D024F3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321A7F35-227A-4902-92AD-F881D9FF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6286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Fib(n) = 1       				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n=1,n=2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 （递归出口）</a:t>
            </a:r>
            <a:endParaRPr kumimoji="0" lang="zh-CN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6286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Fib(n) = Fib(n-1)+ Fib(n-2)			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n&gt;2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 	 （递推公式）</a:t>
            </a: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76A107F2-B633-42E4-B39B-782D3370A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r="3099"/>
          <a:stretch/>
        </p:blipFill>
        <p:spPr>
          <a:xfrm>
            <a:off x="6672064" y="1199581"/>
            <a:ext cx="4392488" cy="5109739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="" xmlns:a16="http://schemas.microsoft.com/office/drawing/2014/main" id="{D0C25F28-2DDC-4E1A-A1C4-4691E6FF6F65}"/>
              </a:ext>
            </a:extLst>
          </p:cNvPr>
          <p:cNvSpPr>
            <a:spLocks/>
          </p:cNvSpPr>
          <p:nvPr/>
        </p:nvSpPr>
        <p:spPr bwMode="gray">
          <a:xfrm rot="9729873">
            <a:off x="6028862" y="4939959"/>
            <a:ext cx="952681" cy="47964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递归法（</a:t>
            </a:r>
            <a:r>
              <a:rPr lang="en-US" altLang="zh-CN" sz="3200" dirty="0"/>
              <a:t>Recursion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75420" y="990868"/>
            <a:ext cx="8676964" cy="3579942"/>
          </a:xfrm>
        </p:spPr>
        <p:txBody>
          <a:bodyPr/>
          <a:lstStyle/>
          <a:p>
            <a:pPr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/>
              <a:t>求</a:t>
            </a:r>
            <a:r>
              <a:rPr lang="zh-CN" altLang="zh-CN" sz="2400" dirty="0"/>
              <a:t>斐波那契数列</a:t>
            </a:r>
            <a:r>
              <a:rPr lang="zh-CN" altLang="en-US" sz="2400" dirty="0"/>
              <a:t>，递归算法定义关系式以及伪代码如下：</a:t>
            </a:r>
          </a:p>
          <a:p>
            <a:pPr marL="0" lvl="0" indent="266700" eaLnBrk="0" hangingPunct="0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zh-CN" altLang="zh-CN" sz="22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680475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72FC3DCF-7C96-4BB3-B0BB-001D024F3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16880F1D-C3D4-4278-AD99-8B873C537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362" y="3193188"/>
            <a:ext cx="4230470" cy="26621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11E51829-E9E9-4C47-B621-E8F918EE4930}"/>
              </a:ext>
            </a:extLst>
          </p:cNvPr>
          <p:cNvGrpSpPr/>
          <p:nvPr/>
        </p:nvGrpSpPr>
        <p:grpSpPr>
          <a:xfrm>
            <a:off x="1452762" y="1659333"/>
            <a:ext cx="8531670" cy="1134413"/>
            <a:chOff x="1512504" y="1705257"/>
            <a:chExt cx="8531670" cy="1134413"/>
          </a:xfrm>
        </p:grpSpPr>
        <p:sp>
          <p:nvSpPr>
            <p:cNvPr id="10" name="Rectangle 6">
              <a:extLst>
                <a:ext uri="{FF2B5EF4-FFF2-40B4-BE49-F238E27FC236}">
                  <a16:creationId xmlns="" xmlns:a16="http://schemas.microsoft.com/office/drawing/2014/main" id="{F63D09B4-8879-4A58-941B-B1C3684A7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504" y="1705257"/>
              <a:ext cx="8531670" cy="1134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indent="628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6286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/>
                <a:t>Fib(n)=1       </a:t>
              </a:r>
              <a:r>
                <a:rPr lang="en-US" altLang="zh-CN" sz="2400" kern="105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	                 </a:t>
              </a:r>
              <a:r>
                <a:rPr lang="zh-CN" altLang="zh-CN" sz="2400" dirty="0"/>
                <a:t>（</a:t>
              </a:r>
              <a:r>
                <a:rPr lang="en-US" altLang="zh-CN" sz="2400" dirty="0"/>
                <a:t>n=1</a:t>
              </a:r>
              <a:r>
                <a:rPr lang="zh-CN" altLang="en-US" sz="2400" dirty="0"/>
                <a:t>、</a:t>
              </a:r>
              <a:r>
                <a:rPr lang="en-US" altLang="zh-CN" sz="2400" dirty="0"/>
                <a:t>2</a:t>
              </a:r>
              <a:r>
                <a:rPr lang="zh-CN" altLang="zh-CN" sz="2400" dirty="0"/>
                <a:t>）</a:t>
              </a:r>
              <a:r>
                <a:rPr lang="zh-CN" altLang="zh-CN" sz="2400" kern="100" dirty="0">
                  <a:effectLst/>
                  <a:ea typeface="Times New Roman" panose="02020603050405020304" pitchFamily="18" charset="0"/>
                </a:rPr>
                <a:t> </a:t>
              </a:r>
              <a:r>
                <a:rPr lang="zh-CN" altLang="zh-CN" sz="2400" dirty="0"/>
                <a:t>（递归出口</a:t>
              </a:r>
              <a:r>
                <a:rPr lang="zh-CN" altLang="en-US" sz="2400" dirty="0"/>
                <a:t>）</a:t>
              </a:r>
            </a:p>
            <a:p>
              <a:pPr marL="0" marR="0" lvl="0" indent="6286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400" dirty="0"/>
                <a:t>Fib(n)=Fib(n-1)+Fib(n-2) </a:t>
              </a:r>
              <a:r>
                <a:rPr lang="zh-CN" altLang="zh-CN" sz="2400" dirty="0"/>
                <a:t>（</a:t>
              </a:r>
              <a:r>
                <a:rPr lang="en-US" altLang="zh-CN" sz="2400" dirty="0"/>
                <a:t>n&gt;2</a:t>
              </a:r>
              <a:r>
                <a:rPr lang="zh-CN" altLang="zh-CN" sz="2400" dirty="0"/>
                <a:t>）</a:t>
              </a:r>
              <a:r>
                <a:rPr lang="en-US" altLang="zh-CN" sz="2400" dirty="0"/>
                <a:t>       </a:t>
              </a:r>
              <a:r>
                <a:rPr lang="zh-CN" altLang="zh-CN" sz="2400" dirty="0"/>
                <a:t>（递</a:t>
              </a:r>
              <a:r>
                <a:rPr lang="zh-CN" altLang="en-US" sz="2400" dirty="0"/>
                <a:t>归</a:t>
              </a:r>
              <a:r>
                <a:rPr lang="zh-CN" altLang="zh-CN" sz="2400" dirty="0"/>
                <a:t>公式）</a:t>
              </a:r>
              <a:endParaRPr lang="zh-CN" altLang="en-US" sz="2400" dirty="0"/>
            </a:p>
          </p:txBody>
        </p:sp>
        <p:sp>
          <p:nvSpPr>
            <p:cNvPr id="20" name="左大括号 19">
              <a:extLst>
                <a:ext uri="{FF2B5EF4-FFF2-40B4-BE49-F238E27FC236}">
                  <a16:creationId xmlns="" xmlns:a16="http://schemas.microsoft.com/office/drawing/2014/main" id="{AD784799-70A3-455F-8E99-D30AB5C4F4D5}"/>
                </a:ext>
              </a:extLst>
            </p:cNvPr>
            <p:cNvSpPr/>
            <p:nvPr/>
          </p:nvSpPr>
          <p:spPr>
            <a:xfrm>
              <a:off x="1775520" y="1931405"/>
              <a:ext cx="288032" cy="802697"/>
            </a:xfrm>
            <a:prstGeom prst="leftBrace">
              <a:avLst>
                <a:gd name="adj1" fmla="val 359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8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蛮力法（</a:t>
            </a:r>
            <a:r>
              <a:rPr lang="en-US" altLang="zh-CN" sz="3200" dirty="0"/>
              <a:t>Brute force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037438" y="1266574"/>
            <a:ext cx="10027114" cy="48987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蛮力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算</a:t>
            </a: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法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800" dirty="0">
                <a:latin typeface="Arial" panose="020B0604020202020204" pitchFamily="34" charset="0"/>
              </a:rPr>
              <a:t>一种简单而直接地解决问题方法。</a:t>
            </a:r>
            <a:endParaRPr lang="en-US" altLang="zh-CN" sz="28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        </a:t>
            </a:r>
            <a:r>
              <a:rPr lang="zh-CN" altLang="zh-CN" sz="2200" dirty="0">
                <a:latin typeface="Arial" panose="020B0604020202020204" pitchFamily="34" charset="0"/>
              </a:rPr>
              <a:t>直接基于问题的描述，从有限集合中列举集合中所有元素，对每个元素逐一判断和处理，从中找出问题的解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Arial" panose="020B0604020202020204" pitchFamily="34" charset="0"/>
              </a:rPr>
              <a:t>枚举法是蛮力策略的一种表现形式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依据给定的条件，遍历所有可能的情况，从中找出满足条件的正确答案。</a:t>
            </a:r>
            <a:r>
              <a:rPr lang="en-US" altLang="zh-CN" sz="2200" dirty="0">
                <a:latin typeface="Arial" panose="020B0604020202020204" pitchFamily="34" charset="0"/>
              </a:rPr>
              <a:t>  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Arial" panose="020B0604020202020204" pitchFamily="34" charset="0"/>
              </a:rPr>
              <a:t>考虑</a:t>
            </a: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zh-CN" sz="2400" dirty="0">
                <a:latin typeface="Arial" panose="020B0604020202020204" pitchFamily="34" charset="0"/>
              </a:rPr>
              <a:t>个</a:t>
            </a:r>
            <a:r>
              <a:rPr lang="zh-CN" altLang="en-US" sz="2400" dirty="0">
                <a:latin typeface="Arial" panose="020B0604020202020204" pitchFamily="34" charset="0"/>
              </a:rPr>
              <a:t>要素</a:t>
            </a:r>
            <a:r>
              <a:rPr lang="zh-CN" altLang="zh-CN" sz="2200" dirty="0">
                <a:latin typeface="Arial" panose="020B0604020202020204" pitchFamily="34" charset="0"/>
              </a:rPr>
              <a:t>：</a:t>
            </a: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zh-CN" sz="2200" dirty="0">
                <a:latin typeface="Arial" panose="020B0604020202020204" pitchFamily="34" charset="0"/>
              </a:rPr>
              <a:t>找出枚举范围</a:t>
            </a: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zh-CN" sz="2200" dirty="0">
                <a:latin typeface="Arial" panose="020B0604020202020204" pitchFamily="34" charset="0"/>
              </a:rPr>
              <a:t>找出约束条件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39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蛮力法（</a:t>
            </a:r>
            <a:r>
              <a:rPr lang="en-US" altLang="zh-CN" sz="3200" dirty="0"/>
              <a:t>Brute force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73100" y="893400"/>
            <a:ext cx="11557768" cy="3168352"/>
          </a:xfrm>
        </p:spPr>
        <p:txBody>
          <a:bodyPr/>
          <a:lstStyle/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10】</a:t>
            </a:r>
            <a:r>
              <a:rPr lang="zh-CN" altLang="zh-CN" sz="2400" dirty="0">
                <a:latin typeface="Arial" panose="020B0604020202020204" pitchFamily="34" charset="0"/>
              </a:rPr>
              <a:t>百鸡问题。公鸡</a:t>
            </a:r>
            <a:r>
              <a:rPr lang="en-US" altLang="zh-CN" sz="2400" dirty="0">
                <a:latin typeface="Arial" panose="020B0604020202020204" pitchFamily="34" charset="0"/>
              </a:rPr>
              <a:t>5</a:t>
            </a:r>
            <a:r>
              <a:rPr lang="zh-CN" altLang="zh-CN" sz="2400" dirty="0">
                <a:latin typeface="Arial" panose="020B0604020202020204" pitchFamily="34" charset="0"/>
              </a:rPr>
              <a:t>元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只，母鸡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zh-CN" sz="2400" dirty="0">
                <a:latin typeface="Arial" panose="020B0604020202020204" pitchFamily="34" charset="0"/>
              </a:rPr>
              <a:t>元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只，小鸡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zh-CN" sz="2400" dirty="0">
                <a:latin typeface="Arial" panose="020B0604020202020204" pitchFamily="34" charset="0"/>
              </a:rPr>
              <a:t>只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元，</a:t>
            </a:r>
            <a:r>
              <a:rPr lang="en-US" altLang="zh-CN" sz="2400" dirty="0">
                <a:latin typeface="Arial" panose="020B0604020202020204" pitchFamily="34" charset="0"/>
              </a:rPr>
              <a:t>100</a:t>
            </a:r>
            <a:r>
              <a:rPr lang="zh-CN" altLang="zh-CN" sz="2400" dirty="0">
                <a:latin typeface="Arial" panose="020B0604020202020204" pitchFamily="34" charset="0"/>
              </a:rPr>
              <a:t>元买</a:t>
            </a:r>
            <a:r>
              <a:rPr lang="en-US" altLang="zh-CN" sz="2400" dirty="0">
                <a:latin typeface="Arial" panose="020B0604020202020204" pitchFamily="34" charset="0"/>
              </a:rPr>
              <a:t>100</a:t>
            </a:r>
            <a:r>
              <a:rPr lang="zh-CN" altLang="zh-CN" sz="2400" dirty="0">
                <a:latin typeface="Arial" panose="020B0604020202020204" pitchFamily="34" charset="0"/>
              </a:rPr>
              <a:t>只鸡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r>
              <a:rPr lang="zh-CN" altLang="zh-CN" sz="2400" dirty="0">
                <a:latin typeface="Arial" panose="020B0604020202020204" pitchFamily="34" charset="0"/>
              </a:rPr>
              <a:t>那么可买公鸡、母鸡和小鸡各多少只？ </a:t>
            </a:r>
          </a:p>
          <a:p>
            <a:pPr indent="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分析</a:t>
            </a:r>
            <a:r>
              <a:rPr lang="zh-CN" altLang="zh-CN" sz="2000" dirty="0">
                <a:latin typeface="Arial" panose="020B0604020202020204" pitchFamily="34" charset="0"/>
              </a:rPr>
              <a:t>：假设每种鸡至少买</a:t>
            </a:r>
            <a:r>
              <a:rPr lang="en-US" altLang="zh-CN" sz="2000" dirty="0">
                <a:latin typeface="Arial" panose="020B0604020202020204" pitchFamily="34" charset="0"/>
              </a:rPr>
              <a:t>1</a:t>
            </a:r>
            <a:r>
              <a:rPr lang="zh-CN" altLang="zh-CN" sz="2000" dirty="0">
                <a:latin typeface="Arial" panose="020B0604020202020204" pitchFamily="34" charset="0"/>
              </a:rPr>
              <a:t>只，公鸡、母鸡、小鸡分别可买</a:t>
            </a:r>
            <a:r>
              <a:rPr lang="en-US" altLang="zh-CN" sz="2000" dirty="0">
                <a:latin typeface="Arial" panose="020B0604020202020204" pitchFamily="34" charset="0"/>
              </a:rPr>
              <a:t>x</a:t>
            </a:r>
            <a:r>
              <a:rPr lang="zh-CN" altLang="zh-CN" sz="2000" dirty="0">
                <a:latin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</a:rPr>
              <a:t>y</a:t>
            </a:r>
            <a:r>
              <a:rPr lang="zh-CN" altLang="zh-CN" sz="2000" dirty="0">
                <a:latin typeface="Arial" panose="020B0604020202020204" pitchFamily="34" charset="0"/>
              </a:rPr>
              <a:t>、</a:t>
            </a:r>
            <a:r>
              <a:rPr lang="en-US" altLang="zh-CN" sz="2000" dirty="0">
                <a:latin typeface="Arial" panose="020B0604020202020204" pitchFamily="34" charset="0"/>
              </a:rPr>
              <a:t>z</a:t>
            </a:r>
            <a:r>
              <a:rPr lang="zh-CN" altLang="zh-CN" sz="2000" dirty="0">
                <a:latin typeface="Arial" panose="020B0604020202020204" pitchFamily="34" charset="0"/>
              </a:rPr>
              <a:t>只，公鸡</a:t>
            </a:r>
            <a:r>
              <a:rPr lang="zh-CN" altLang="en-US" sz="2000" dirty="0">
                <a:latin typeface="Arial" panose="020B0604020202020204" pitchFamily="34" charset="0"/>
              </a:rPr>
              <a:t>需</a:t>
            </a:r>
            <a:r>
              <a:rPr lang="en-US" altLang="zh-CN" sz="2000" dirty="0">
                <a:latin typeface="Arial" panose="020B0604020202020204" pitchFamily="34" charset="0"/>
              </a:rPr>
              <a:t>5*x</a:t>
            </a:r>
            <a:r>
              <a:rPr lang="zh-CN" altLang="zh-CN" sz="2000" dirty="0">
                <a:latin typeface="Arial" panose="020B0604020202020204" pitchFamily="34" charset="0"/>
              </a:rPr>
              <a:t>元，母鸡</a:t>
            </a:r>
            <a:r>
              <a:rPr lang="en-US" altLang="zh-CN" sz="2000" dirty="0">
                <a:latin typeface="Arial" panose="020B0604020202020204" pitchFamily="34" charset="0"/>
              </a:rPr>
              <a:t>3*y</a:t>
            </a:r>
            <a:r>
              <a:rPr lang="zh-CN" altLang="zh-CN" sz="2000" dirty="0">
                <a:latin typeface="Arial" panose="020B0604020202020204" pitchFamily="34" charset="0"/>
              </a:rPr>
              <a:t>元，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indent="0" algn="just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000" dirty="0">
                <a:latin typeface="Arial" panose="020B0604020202020204" pitchFamily="34" charset="0"/>
              </a:rPr>
              <a:t>小鸡</a:t>
            </a:r>
            <a:r>
              <a:rPr lang="en-US" altLang="zh-CN" sz="2000" dirty="0">
                <a:latin typeface="Arial" panose="020B0604020202020204" pitchFamily="34" charset="0"/>
              </a:rPr>
              <a:t>z/3</a:t>
            </a:r>
            <a:r>
              <a:rPr lang="zh-CN" altLang="zh-CN" sz="2000" dirty="0">
                <a:latin typeface="Arial" panose="020B0604020202020204" pitchFamily="34" charset="0"/>
              </a:rPr>
              <a:t>元。列出代数方程：</a:t>
            </a:r>
            <a:r>
              <a:rPr lang="en-US" altLang="zh-CN" sz="2000" dirty="0">
                <a:latin typeface="Arial" panose="020B0604020202020204" pitchFamily="34" charset="0"/>
              </a:rPr>
              <a:t>          	</a:t>
            </a:r>
            <a:r>
              <a:rPr lang="en-US" altLang="zh-CN" sz="2200" dirty="0" err="1">
                <a:latin typeface="Arial" panose="020B0604020202020204" pitchFamily="34" charset="0"/>
              </a:rPr>
              <a:t>x+y+z</a:t>
            </a:r>
            <a:r>
              <a:rPr lang="en-US" altLang="zh-CN" sz="2200" dirty="0">
                <a:latin typeface="Arial" panose="020B0604020202020204" pitchFamily="34" charset="0"/>
              </a:rPr>
              <a:t>=100 </a:t>
            </a:r>
            <a:r>
              <a:rPr lang="zh-CN" altLang="zh-CN" sz="2200" dirty="0">
                <a:latin typeface="Arial" panose="020B0604020202020204" pitchFamily="34" charset="0"/>
              </a:rPr>
              <a:t>只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					</a:t>
            </a:r>
            <a:r>
              <a:rPr lang="en-US" altLang="zh-CN" sz="2200" dirty="0">
                <a:latin typeface="Arial" panose="020B0604020202020204" pitchFamily="34" charset="0"/>
              </a:rPr>
              <a:t>5x+3y+(1/3)z=100 </a:t>
            </a:r>
            <a:r>
              <a:rPr lang="zh-CN" altLang="zh-CN" sz="2200" dirty="0">
                <a:latin typeface="Arial" panose="020B0604020202020204" pitchFamily="34" charset="0"/>
              </a:rPr>
              <a:t>元</a:t>
            </a:r>
          </a:p>
          <a:p>
            <a:pPr indent="266700" algn="just">
              <a:lnSpc>
                <a:spcPts val="1575"/>
              </a:lnSpc>
              <a:spcAft>
                <a:spcPts val="0"/>
              </a:spcAft>
            </a:pPr>
            <a:endParaRPr lang="zh-CN" altLang="zh-CN" sz="18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72568FD-D577-4C18-93C7-2386939B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15" y="3455596"/>
            <a:ext cx="5101485" cy="3180709"/>
          </a:xfrm>
          <a:prstGeom prst="rect">
            <a:avLst/>
          </a:prstGeom>
        </p:spPr>
      </p:pic>
      <p:sp>
        <p:nvSpPr>
          <p:cNvPr id="11" name="左大括号 10">
            <a:extLst>
              <a:ext uri="{FF2B5EF4-FFF2-40B4-BE49-F238E27FC236}">
                <a16:creationId xmlns="" xmlns:a16="http://schemas.microsoft.com/office/drawing/2014/main" id="{147537B3-5199-4376-9687-0BEDEA45D564}"/>
              </a:ext>
            </a:extLst>
          </p:cNvPr>
          <p:cNvSpPr/>
          <p:nvPr/>
        </p:nvSpPr>
        <p:spPr>
          <a:xfrm>
            <a:off x="4439816" y="2540908"/>
            <a:ext cx="288032" cy="672068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7FD52CF-455F-4B84-BDA5-E8788D719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6146" y="3455596"/>
            <a:ext cx="3886318" cy="30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蛮力法（</a:t>
            </a:r>
            <a:r>
              <a:rPr lang="en-US" altLang="zh-CN" sz="3200" dirty="0"/>
              <a:t>Brute force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9679" y="853741"/>
            <a:ext cx="11908969" cy="3053845"/>
          </a:xfrm>
        </p:spPr>
        <p:txBody>
          <a:bodyPr/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【</a:t>
            </a:r>
            <a:r>
              <a:rPr lang="zh-CN" altLang="zh-CN" sz="2200" dirty="0">
                <a:latin typeface="Arial" panose="020B0604020202020204" pitchFamily="34" charset="0"/>
              </a:rPr>
              <a:t>例</a:t>
            </a:r>
            <a:r>
              <a:rPr lang="en-US" altLang="zh-CN" sz="2200" dirty="0">
                <a:latin typeface="Arial" panose="020B0604020202020204" pitchFamily="34" charset="0"/>
              </a:rPr>
              <a:t>11】</a:t>
            </a:r>
            <a:r>
              <a:rPr lang="zh-CN" altLang="zh-CN" sz="2200" dirty="0">
                <a:latin typeface="Arial" panose="020B0604020202020204" pitchFamily="34" charset="0"/>
              </a:rPr>
              <a:t>猜比赛结果。某大学</a:t>
            </a:r>
            <a:r>
              <a:rPr lang="en-US" altLang="zh-CN" sz="2200" dirty="0">
                <a:latin typeface="Arial" panose="020B0604020202020204" pitchFamily="34" charset="0"/>
              </a:rPr>
              <a:t>ICPC</a:t>
            </a:r>
            <a:r>
              <a:rPr lang="zh-CN" altLang="zh-CN" sz="2200" dirty="0">
                <a:latin typeface="Arial" panose="020B0604020202020204" pitchFamily="34" charset="0"/>
              </a:rPr>
              <a:t>队的</a:t>
            </a:r>
            <a:r>
              <a:rPr lang="en-US" altLang="zh-CN" sz="2200" dirty="0">
                <a:latin typeface="Arial" panose="020B0604020202020204" pitchFamily="34" charset="0"/>
              </a:rPr>
              <a:t>A,B,C,D</a:t>
            </a:r>
            <a:r>
              <a:rPr lang="zh-CN" altLang="zh-CN" sz="2200" dirty="0">
                <a:latin typeface="Arial" panose="020B0604020202020204" pitchFamily="34" charset="0"/>
              </a:rPr>
              <a:t>四支候选队参加预选赛。赛完</a:t>
            </a:r>
            <a:r>
              <a:rPr lang="en-US" altLang="zh-CN" sz="2200" dirty="0">
                <a:latin typeface="Arial" panose="020B0604020202020204" pitchFamily="34" charset="0"/>
              </a:rPr>
              <a:t>4</a:t>
            </a:r>
            <a:r>
              <a:rPr lang="zh-CN" altLang="zh-CN" sz="2200" dirty="0">
                <a:latin typeface="Arial" panose="020B0604020202020204" pitchFamily="34" charset="0"/>
              </a:rPr>
              <a:t>名队长问带队教练谁赢了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教练让他们猜</a:t>
            </a:r>
            <a:r>
              <a:rPr lang="zh-CN" altLang="en-US" sz="2200" dirty="0">
                <a:latin typeface="Arial" panose="020B0604020202020204" pitchFamily="34" charset="0"/>
              </a:rPr>
              <a:t>。最后</a:t>
            </a:r>
            <a:r>
              <a:rPr lang="zh-CN" altLang="zh-CN" sz="2200" dirty="0">
                <a:latin typeface="Arial" panose="020B0604020202020204" pitchFamily="34" charset="0"/>
              </a:rPr>
              <a:t>只有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个队长猜对了</a:t>
            </a:r>
            <a:r>
              <a:rPr lang="zh-CN" altLang="zh-CN" sz="2200">
                <a:latin typeface="Arial" panose="020B0604020202020204" pitchFamily="34" charset="0"/>
              </a:rPr>
              <a:t>。请问</a:t>
            </a:r>
            <a:r>
              <a:rPr lang="zh-CN" altLang="en-US" sz="2200">
                <a:latin typeface="Arial" panose="020B0604020202020204" pitchFamily="34" charset="0"/>
              </a:rPr>
              <a:t>，</a:t>
            </a:r>
            <a:r>
              <a:rPr lang="zh-CN" altLang="zh-CN" sz="2200">
                <a:latin typeface="Arial" panose="020B0604020202020204" pitchFamily="34" charset="0"/>
              </a:rPr>
              <a:t>哪个</a:t>
            </a:r>
            <a:r>
              <a:rPr lang="zh-CN" altLang="zh-CN" sz="2200" dirty="0">
                <a:latin typeface="Arial" panose="020B0604020202020204" pitchFamily="34" charset="0"/>
              </a:rPr>
              <a:t>队赢得了比赛</a:t>
            </a:r>
            <a:r>
              <a:rPr lang="zh-CN" altLang="en-US" sz="2200" dirty="0">
                <a:latin typeface="Arial" panose="020B0604020202020204" pitchFamily="34" charset="0"/>
              </a:rPr>
              <a:t>？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A</a:t>
            </a:r>
            <a:r>
              <a:rPr lang="zh-CN" altLang="zh-CN" sz="2200" dirty="0">
                <a:latin typeface="Arial" panose="020B0604020202020204" pitchFamily="34" charset="0"/>
              </a:rPr>
              <a:t>队长说：“不是我们队，也不会是</a:t>
            </a:r>
            <a:r>
              <a:rPr lang="en-US" altLang="zh-CN" sz="2200" dirty="0">
                <a:latin typeface="Arial" panose="020B0604020202020204" pitchFamily="34" charset="0"/>
              </a:rPr>
              <a:t>C</a:t>
            </a:r>
            <a:r>
              <a:rPr lang="zh-CN" altLang="zh-CN" sz="2200" dirty="0">
                <a:latin typeface="Arial" panose="020B0604020202020204" pitchFamily="34" charset="0"/>
              </a:rPr>
              <a:t>队”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r>
              <a:rPr lang="en-US" altLang="zh-CN" sz="2200" dirty="0">
                <a:latin typeface="Arial" panose="020B0604020202020204" pitchFamily="34" charset="0"/>
              </a:rPr>
              <a:t>B</a:t>
            </a:r>
            <a:r>
              <a:rPr lang="zh-CN" altLang="zh-CN" sz="2200" dirty="0">
                <a:latin typeface="Arial" panose="020B0604020202020204" pitchFamily="34" charset="0"/>
              </a:rPr>
              <a:t>队长说：“是我们队或者是</a:t>
            </a:r>
            <a:r>
              <a:rPr lang="en-US" altLang="zh-CN" sz="2200" dirty="0">
                <a:latin typeface="Arial" panose="020B0604020202020204" pitchFamily="34" charset="0"/>
              </a:rPr>
              <a:t>D</a:t>
            </a:r>
            <a:r>
              <a:rPr lang="zh-CN" altLang="zh-CN" sz="2200" dirty="0">
                <a:latin typeface="Arial" panose="020B0604020202020204" pitchFamily="34" charset="0"/>
              </a:rPr>
              <a:t>队”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endParaRPr lang="zh-CN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C</a:t>
            </a:r>
            <a:r>
              <a:rPr lang="zh-CN" altLang="zh-CN" sz="2200" dirty="0">
                <a:latin typeface="Arial" panose="020B0604020202020204" pitchFamily="34" charset="0"/>
              </a:rPr>
              <a:t>队长说：“应该是</a:t>
            </a:r>
            <a:r>
              <a:rPr lang="en-US" altLang="zh-CN" sz="2200" dirty="0">
                <a:latin typeface="Arial" panose="020B0604020202020204" pitchFamily="34" charset="0"/>
              </a:rPr>
              <a:t>A</a:t>
            </a:r>
            <a:r>
              <a:rPr lang="zh-CN" altLang="zh-CN" sz="2200" dirty="0">
                <a:latin typeface="Arial" panose="020B0604020202020204" pitchFamily="34" charset="0"/>
              </a:rPr>
              <a:t>队，不会是</a:t>
            </a:r>
            <a:r>
              <a:rPr lang="en-US" altLang="zh-CN" sz="2200" dirty="0">
                <a:latin typeface="Arial" panose="020B0604020202020204" pitchFamily="34" charset="0"/>
              </a:rPr>
              <a:t>B</a:t>
            </a:r>
            <a:r>
              <a:rPr lang="zh-CN" altLang="zh-CN" sz="2200" dirty="0">
                <a:latin typeface="Arial" panose="020B0604020202020204" pitchFamily="34" charset="0"/>
              </a:rPr>
              <a:t>队”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r>
              <a:rPr lang="en-US" altLang="zh-CN" sz="2200" dirty="0">
                <a:latin typeface="Arial" panose="020B0604020202020204" pitchFamily="34" charset="0"/>
              </a:rPr>
              <a:t>D</a:t>
            </a:r>
            <a:r>
              <a:rPr lang="zh-CN" altLang="zh-CN" sz="2200" dirty="0">
                <a:latin typeface="Arial" panose="020B0604020202020204" pitchFamily="34" charset="0"/>
              </a:rPr>
              <a:t>队长说：“</a:t>
            </a:r>
            <a:r>
              <a:rPr lang="en-US" altLang="zh-CN" sz="2200" dirty="0">
                <a:latin typeface="Arial" panose="020B0604020202020204" pitchFamily="34" charset="0"/>
              </a:rPr>
              <a:t>B</a:t>
            </a:r>
            <a:r>
              <a:rPr lang="zh-CN" altLang="zh-CN" sz="2200" dirty="0">
                <a:latin typeface="Arial" panose="020B0604020202020204" pitchFamily="34" charset="0"/>
              </a:rPr>
              <a:t>队长肯定猜错了”。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分析</a:t>
            </a:r>
            <a:r>
              <a:rPr lang="zh-CN" altLang="zh-CN" sz="2200" dirty="0">
                <a:latin typeface="Arial" panose="020B0604020202020204" pitchFamily="34" charset="0"/>
              </a:rPr>
              <a:t>：将</a:t>
            </a:r>
            <a:r>
              <a:rPr lang="en-US" altLang="zh-CN" sz="2200" dirty="0">
                <a:latin typeface="Arial" panose="020B0604020202020204" pitchFamily="34" charset="0"/>
              </a:rPr>
              <a:t>A,B,C,D</a:t>
            </a:r>
            <a:r>
              <a:rPr lang="zh-CN" altLang="zh-CN" sz="2200" dirty="0">
                <a:latin typeface="Arial" panose="020B0604020202020204" pitchFamily="34" charset="0"/>
              </a:rPr>
              <a:t>候选</a:t>
            </a:r>
            <a:r>
              <a:rPr lang="zh-CN" altLang="zh-CN" sz="20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队</a:t>
            </a:r>
            <a:r>
              <a:rPr lang="zh-CN" altLang="zh-CN" sz="2200" dirty="0">
                <a:latin typeface="Arial" panose="020B0604020202020204" pitchFamily="34" charset="0"/>
              </a:rPr>
              <a:t>分别编号为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3</a:t>
            </a:r>
            <a:r>
              <a:rPr lang="zh-CN" altLang="zh-CN" sz="2200" dirty="0">
                <a:latin typeface="Arial" panose="020B0604020202020204" pitchFamily="34" charset="0"/>
              </a:rPr>
              <a:t>、</a:t>
            </a:r>
            <a:r>
              <a:rPr lang="en-US" altLang="zh-CN" sz="2200" dirty="0">
                <a:latin typeface="Arial" panose="020B0604020202020204" pitchFamily="34" charset="0"/>
              </a:rPr>
              <a:t>4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变量</a:t>
            </a:r>
            <a:r>
              <a:rPr lang="en-US" altLang="zh-CN" sz="2200" dirty="0">
                <a:latin typeface="Arial" panose="020B0604020202020204" pitchFamily="34" charset="0"/>
              </a:rPr>
              <a:t>x</a:t>
            </a:r>
            <a:r>
              <a:rPr lang="zh-CN" altLang="zh-CN" sz="2200" dirty="0">
                <a:latin typeface="Arial" panose="020B0604020202020204" pitchFamily="34" charset="0"/>
              </a:rPr>
              <a:t>存放</a:t>
            </a:r>
            <a:r>
              <a:rPr lang="en-US" altLang="zh-CN" sz="2200" dirty="0">
                <a:latin typeface="Arial" panose="020B0604020202020204" pitchFamily="34" charset="0"/>
              </a:rPr>
              <a:t>Winner</a:t>
            </a:r>
            <a:r>
              <a:rPr lang="zh-CN" altLang="zh-CN" sz="2200" dirty="0">
                <a:latin typeface="Arial" panose="020B0604020202020204" pitchFamily="34" charset="0"/>
              </a:rPr>
              <a:t>编号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066DEDC-B6A8-41C5-AD2E-0CD9D2600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12561" r="1274" b="11765"/>
          <a:stretch/>
        </p:blipFill>
        <p:spPr>
          <a:xfrm>
            <a:off x="1990863" y="3481023"/>
            <a:ext cx="813758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排序算法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75420" y="1266574"/>
            <a:ext cx="10549172" cy="48987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排序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Sorting</a:t>
            </a:r>
            <a:r>
              <a:rPr lang="zh-CN" altLang="zh-CN" sz="2400" dirty="0">
                <a:latin typeface="Arial" panose="020B0604020202020204" pitchFamily="34" charset="0"/>
              </a:rPr>
              <a:t>）是对一组数据按照一定顺序递增或递减地排列。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经典排序算法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选择排序、冒泡排序、插入排序、快速排序、堆排序、归并排序等等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        介绍其中</a:t>
            </a:r>
            <a:r>
              <a:rPr lang="zh-CN" altLang="zh-CN" sz="2400" dirty="0">
                <a:latin typeface="Arial" panose="020B0604020202020204" pitchFamily="34" charset="0"/>
              </a:rPr>
              <a:t>两种排序算法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选择排序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冒泡排序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3D544A0-C386-4CF1-A7F4-D21D6D5EA5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137686"/>
            <a:ext cx="3312368" cy="28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9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选择排序（</a:t>
            </a:r>
            <a:r>
              <a:rPr lang="en-US" altLang="zh-CN" sz="3200" dirty="0"/>
              <a:t>Selection Sort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11436" y="980728"/>
            <a:ext cx="10901188" cy="48987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基本思想</a:t>
            </a:r>
            <a:r>
              <a:rPr lang="zh-CN" altLang="en-US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zh-CN" altLang="en-US" sz="2200" dirty="0">
                <a:latin typeface="Arial" panose="020B0604020202020204" pitchFamily="34" charset="0"/>
                <a:sym typeface="Wingdings" panose="05000000000000000000" pitchFamily="2" charset="2"/>
              </a:rPr>
              <a:t>（</a:t>
            </a:r>
            <a:r>
              <a:rPr lang="zh-CN" altLang="zh-CN" sz="2200" dirty="0">
                <a:latin typeface="Arial" panose="020B0604020202020204" pitchFamily="34" charset="0"/>
              </a:rPr>
              <a:t>以升序</a:t>
            </a:r>
            <a:r>
              <a:rPr lang="zh-CN" altLang="en-US" sz="2200" dirty="0">
                <a:latin typeface="Arial" panose="020B0604020202020204" pitchFamily="34" charset="0"/>
              </a:rPr>
              <a:t>为例）所有</a:t>
            </a:r>
            <a:r>
              <a:rPr lang="zh-CN" altLang="zh-CN" sz="2200" dirty="0">
                <a:latin typeface="Arial" panose="020B0604020202020204" pitchFamily="34" charset="0"/>
              </a:rPr>
              <a:t>元素进行比较，</a:t>
            </a:r>
            <a:r>
              <a:rPr lang="zh-CN" altLang="en-US" sz="2200" dirty="0">
                <a:latin typeface="Arial" panose="020B0604020202020204" pitchFamily="34" charset="0"/>
              </a:rPr>
              <a:t>从中</a:t>
            </a:r>
            <a:r>
              <a:rPr lang="zh-CN" altLang="zh-CN" sz="2200" dirty="0">
                <a:latin typeface="Arial" panose="020B0604020202020204" pitchFamily="34" charset="0"/>
              </a:rPr>
              <a:t>选出最小元素与第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个元素交换位置；再从余</a:t>
            </a:r>
            <a:r>
              <a:rPr lang="zh-CN" altLang="en-US" sz="2200" dirty="0">
                <a:latin typeface="Arial" panose="020B0604020202020204" pitchFamily="34" charset="0"/>
              </a:rPr>
              <a:t>下</a:t>
            </a:r>
            <a:r>
              <a:rPr lang="en-US" altLang="zh-CN" sz="2200" dirty="0">
                <a:latin typeface="Arial" panose="020B0604020202020204" pitchFamily="34" charset="0"/>
              </a:rPr>
              <a:t>n-1</a:t>
            </a:r>
            <a:r>
              <a:rPr lang="zh-CN" altLang="zh-CN" sz="2200" dirty="0">
                <a:latin typeface="Arial" panose="020B0604020202020204" pitchFamily="34" charset="0"/>
              </a:rPr>
              <a:t>个</a:t>
            </a:r>
            <a:r>
              <a:rPr lang="zh-CN" altLang="en-US" sz="2200" dirty="0">
                <a:latin typeface="Arial" panose="020B0604020202020204" pitchFamily="34" charset="0"/>
              </a:rPr>
              <a:t>未排</a:t>
            </a:r>
            <a:r>
              <a:rPr lang="zh-CN" altLang="zh-CN" sz="2200" dirty="0">
                <a:latin typeface="Arial" panose="020B0604020202020204" pitchFamily="34" charset="0"/>
              </a:rPr>
              <a:t>元素中选出最小元素与第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zh-CN" sz="2200" dirty="0">
                <a:latin typeface="Arial" panose="020B0604020202020204" pitchFamily="34" charset="0"/>
              </a:rPr>
              <a:t>个元素交换位置。以此类推，直至完成第</a:t>
            </a:r>
            <a:r>
              <a:rPr lang="en-US" altLang="zh-CN" sz="2200" dirty="0">
                <a:latin typeface="Arial" panose="020B0604020202020204" pitchFamily="34" charset="0"/>
              </a:rPr>
              <a:t>n-1</a:t>
            </a:r>
            <a:r>
              <a:rPr lang="zh-CN" altLang="zh-CN" sz="2200" dirty="0">
                <a:latin typeface="Arial" panose="020B0604020202020204" pitchFamily="34" charset="0"/>
              </a:rPr>
              <a:t>个位置元素选择（第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个位置就只剩唯一的最大元素），排序完成。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28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62" name="Picture 6">
            <a:extLst>
              <a:ext uri="{FF2B5EF4-FFF2-40B4-BE49-F238E27FC236}">
                <a16:creationId xmlns="" xmlns:a16="http://schemas.microsoft.com/office/drawing/2014/main" id="{B892032E-5DEA-4E79-BC6C-98B8F006A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26711" r="2441"/>
          <a:stretch/>
        </p:blipFill>
        <p:spPr bwMode="auto">
          <a:xfrm>
            <a:off x="2495600" y="2904061"/>
            <a:ext cx="7198790" cy="347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7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冒泡排序（</a:t>
            </a:r>
            <a:r>
              <a:rPr lang="en-US" altLang="zh-CN" sz="3200" dirty="0"/>
              <a:t>Bubble Sort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742194" y="764704"/>
            <a:ext cx="10898422" cy="266429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基本思想</a:t>
            </a:r>
            <a:r>
              <a:rPr lang="zh-CN" altLang="zh-CN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zh-CN" altLang="zh-CN" sz="2200" dirty="0">
                <a:latin typeface="Arial" panose="020B0604020202020204" pitchFamily="34" charset="0"/>
              </a:rPr>
              <a:t>以升序</a:t>
            </a:r>
            <a:r>
              <a:rPr lang="zh-CN" altLang="en-US" sz="2200" dirty="0">
                <a:latin typeface="Arial" panose="020B0604020202020204" pitchFamily="34" charset="0"/>
              </a:rPr>
              <a:t>为例</a:t>
            </a:r>
            <a:r>
              <a:rPr lang="en-US" altLang="zh-CN" sz="2200" dirty="0">
                <a:latin typeface="Arial" panose="020B0604020202020204" pitchFamily="34" charset="0"/>
              </a:rPr>
              <a:t>) </a:t>
            </a:r>
            <a:r>
              <a:rPr lang="zh-CN" altLang="zh-CN" sz="2200" dirty="0">
                <a:latin typeface="Arial" panose="020B0604020202020204" pitchFamily="34" charset="0"/>
              </a:rPr>
              <a:t>将相邻的第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en-US" sz="2200" dirty="0">
                <a:latin typeface="Arial" panose="020B0604020202020204" pitchFamily="34" charset="0"/>
              </a:rPr>
              <a:t>、</a:t>
            </a:r>
            <a:r>
              <a:rPr lang="zh-CN" altLang="zh-CN" sz="2200" dirty="0">
                <a:latin typeface="Arial" panose="020B0604020202020204" pitchFamily="34" charset="0"/>
              </a:rPr>
              <a:t>第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zh-CN" sz="2200" dirty="0">
                <a:latin typeface="Arial" panose="020B0604020202020204" pitchFamily="34" charset="0"/>
              </a:rPr>
              <a:t>个元素进行比较，如果逆序就交换位置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再将第</a:t>
            </a:r>
            <a:r>
              <a:rPr lang="en-US" altLang="zh-CN" sz="2200" dirty="0">
                <a:latin typeface="Arial" panose="020B0604020202020204" pitchFamily="34" charset="0"/>
              </a:rPr>
              <a:t>2</a:t>
            </a:r>
            <a:r>
              <a:rPr lang="zh-CN" altLang="en-US" sz="2200" dirty="0">
                <a:latin typeface="Arial" panose="020B0604020202020204" pitchFamily="34" charset="0"/>
              </a:rPr>
              <a:t>、</a:t>
            </a:r>
            <a:r>
              <a:rPr lang="zh-CN" altLang="zh-CN" sz="2200" dirty="0">
                <a:latin typeface="Arial" panose="020B0604020202020204" pitchFamily="34" charset="0"/>
              </a:rPr>
              <a:t>第</a:t>
            </a:r>
            <a:r>
              <a:rPr lang="en-US" altLang="zh-CN" sz="2200" dirty="0">
                <a:latin typeface="Arial" panose="020B0604020202020204" pitchFamily="34" charset="0"/>
              </a:rPr>
              <a:t>3</a:t>
            </a:r>
            <a:r>
              <a:rPr lang="zh-CN" altLang="zh-CN" sz="2200" dirty="0">
                <a:latin typeface="Arial" panose="020B0604020202020204" pitchFamily="34" charset="0"/>
              </a:rPr>
              <a:t>个元素</a:t>
            </a:r>
            <a:r>
              <a:rPr lang="zh-CN" altLang="en-US" sz="2200" dirty="0">
                <a:latin typeface="Arial" panose="020B0604020202020204" pitchFamily="34" charset="0"/>
              </a:rPr>
              <a:t>作同样</a:t>
            </a:r>
            <a:r>
              <a:rPr lang="zh-CN" altLang="zh-CN" sz="2200" dirty="0">
                <a:latin typeface="Arial" panose="020B0604020202020204" pitchFamily="34" charset="0"/>
              </a:rPr>
              <a:t>比较，直至完成第</a:t>
            </a:r>
            <a:r>
              <a:rPr lang="en-US" altLang="zh-CN" sz="2200" dirty="0">
                <a:latin typeface="Arial" panose="020B0604020202020204" pitchFamily="34" charset="0"/>
              </a:rPr>
              <a:t>n-1</a:t>
            </a:r>
            <a:r>
              <a:rPr lang="zh-CN" altLang="en-US" sz="2200" dirty="0">
                <a:latin typeface="Arial" panose="020B0604020202020204" pitchFamily="34" charset="0"/>
              </a:rPr>
              <a:t>、</a:t>
            </a:r>
            <a:r>
              <a:rPr lang="zh-CN" altLang="zh-CN" sz="2200" dirty="0">
                <a:latin typeface="Arial" panose="020B0604020202020204" pitchFamily="34" charset="0"/>
              </a:rPr>
              <a:t>第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个元素的比较，在最后的元素就是最大</a:t>
            </a:r>
            <a:r>
              <a:rPr lang="zh-CN" altLang="en-US" sz="2200" dirty="0">
                <a:latin typeface="Arial" panose="020B0604020202020204" pitchFamily="34" charset="0"/>
              </a:rPr>
              <a:t>数</a:t>
            </a:r>
            <a:r>
              <a:rPr lang="zh-CN" altLang="zh-CN" sz="2200" dirty="0">
                <a:latin typeface="Arial" panose="020B0604020202020204" pitchFamily="34" charset="0"/>
              </a:rPr>
              <a:t>。依次类推，再对前面</a:t>
            </a:r>
            <a:r>
              <a:rPr lang="en-US" altLang="zh-CN" sz="2200" dirty="0">
                <a:latin typeface="Arial" panose="020B0604020202020204" pitchFamily="34" charset="0"/>
              </a:rPr>
              <a:t>n-1</a:t>
            </a:r>
            <a:r>
              <a:rPr lang="zh-CN" altLang="zh-CN" sz="2200" dirty="0">
                <a:latin typeface="Arial" panose="020B0604020202020204" pitchFamily="34" charset="0"/>
              </a:rPr>
              <a:t>个元素重复以上步骤，直至整个序列有序为止。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6B4719D-E4AA-4667-B59F-DA7ACA219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37" y="2710908"/>
            <a:ext cx="7732003" cy="3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课程资源</a:t>
            </a:r>
            <a:r>
              <a:rPr lang="en-US" altLang="zh-CN" sz="2800" dirty="0"/>
              <a:t>(</a:t>
            </a:r>
            <a:r>
              <a:rPr lang="zh-CN" altLang="en-US" sz="2800" b="0" dirty="0"/>
              <a:t>正在完善中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实验教材配套讲解：</a:t>
            </a:r>
            <a:endParaRPr lang="en-US" altLang="zh-CN" dirty="0" smtClean="0"/>
          </a:p>
          <a:p>
            <a:pPr lvl="1"/>
            <a:r>
              <a:rPr lang="en-US" altLang="zh-CN" dirty="0"/>
              <a:t>https://ke.qq.com/course/2438032</a:t>
            </a:r>
          </a:p>
          <a:p>
            <a:r>
              <a:rPr lang="zh-CN" altLang="en-US" dirty="0" smtClean="0"/>
              <a:t>线上课程：</a:t>
            </a:r>
            <a:endParaRPr lang="en-US" altLang="zh-CN" dirty="0" smtClean="0"/>
          </a:p>
          <a:p>
            <a:pPr lvl="1"/>
            <a:r>
              <a:rPr lang="zh-CN" altLang="en-US" dirty="0"/>
              <a:t>中国大学慕</a:t>
            </a:r>
            <a:r>
              <a:rPr lang="zh-CN" altLang="en-US" dirty="0" smtClean="0"/>
              <a:t>课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资讯科技</a:t>
            </a:r>
            <a:r>
              <a:rPr lang="en-US" altLang="zh-CN" dirty="0" smtClean="0"/>
              <a:t>/</a:t>
            </a:r>
            <a:r>
              <a:rPr lang="zh-CN" altLang="en-US" dirty="0" smtClean="0"/>
              <a:t>信息技术基础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，</a:t>
            </a:r>
            <a:r>
              <a:rPr lang="en-US" altLang="zh-CN" smtClean="0"/>
              <a:t>2021.7</a:t>
            </a:r>
            <a:r>
              <a:rPr lang="zh-CN" altLang="en-US" smtClean="0"/>
              <a:t>上</a:t>
            </a:r>
            <a:r>
              <a:rPr lang="zh-CN" altLang="en-US" dirty="0" smtClean="0"/>
              <a:t>线。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交流联系方式：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QQ/</a:t>
            </a:r>
            <a:r>
              <a:rPr lang="zh-CN" altLang="en-US" dirty="0" smtClean="0"/>
              <a:t>微信：</a:t>
            </a:r>
            <a:r>
              <a:rPr lang="en-US" altLang="zh-CN" dirty="0" smtClean="0"/>
              <a:t>8139754</a:t>
            </a:r>
          </a:p>
          <a:p>
            <a:pPr lvl="1"/>
            <a:r>
              <a:rPr lang="zh-CN" altLang="en-US" dirty="0"/>
              <a:t>公众</a:t>
            </a:r>
            <a:r>
              <a:rPr lang="zh-CN" altLang="en-US" dirty="0" smtClean="0"/>
              <a:t>号：</a:t>
            </a:r>
            <a:r>
              <a:rPr lang="en-US" altLang="zh-CN" dirty="0" err="1" smtClean="0"/>
              <a:t>jnu-liu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t>3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711501"/>
            <a:ext cx="2855993" cy="2855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905" y="3712694"/>
            <a:ext cx="2854800" cy="28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查找算法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875419" y="1266574"/>
            <a:ext cx="10949445" cy="48987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查找</a:t>
            </a:r>
            <a:r>
              <a:rPr lang="zh-CN" altLang="zh-CN" sz="2400" dirty="0">
                <a:latin typeface="Arial" panose="020B0604020202020204" pitchFamily="34" charset="0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</a:rPr>
              <a:t>Searching</a:t>
            </a:r>
            <a:r>
              <a:rPr lang="zh-CN" altLang="zh-CN" sz="2400" dirty="0">
                <a:latin typeface="Arial" panose="020B0604020202020204" pitchFamily="34" charset="0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在大量数据中寻找一个特定的数据元素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查找算法有</a:t>
            </a:r>
            <a:r>
              <a:rPr lang="zh-CN" altLang="en-US" sz="2200" dirty="0">
                <a:latin typeface="Arial" panose="020B0604020202020204" pitchFamily="34" charset="0"/>
              </a:rPr>
              <a:t>多种：</a:t>
            </a:r>
            <a:r>
              <a:rPr lang="zh-CN" altLang="zh-CN" sz="2200" dirty="0">
                <a:latin typeface="Arial" panose="020B0604020202020204" pitchFamily="34" charset="0"/>
              </a:rPr>
              <a:t>顺序查找、折半查找、分块查找、哈希表查找</a:t>
            </a:r>
            <a:r>
              <a:rPr lang="zh-CN" altLang="en-US" sz="2200" dirty="0">
                <a:latin typeface="Arial" panose="020B0604020202020204" pitchFamily="34" charset="0"/>
              </a:rPr>
              <a:t>、插值查找</a:t>
            </a:r>
            <a:r>
              <a:rPr lang="zh-CN" altLang="zh-CN" sz="2200" dirty="0">
                <a:latin typeface="Arial" panose="020B0604020202020204" pitchFamily="34" charset="0"/>
              </a:rPr>
              <a:t>等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2400" dirty="0">
                <a:latin typeface="Arial" panose="020B0604020202020204" pitchFamily="34" charset="0"/>
              </a:rPr>
              <a:t>介绍其中</a:t>
            </a:r>
            <a:r>
              <a:rPr lang="zh-CN" altLang="zh-CN" sz="2400" dirty="0">
                <a:latin typeface="Arial" panose="020B0604020202020204" pitchFamily="34" charset="0"/>
              </a:rPr>
              <a:t>两种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1485900" lvl="2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顺序查找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marL="1485900" lvl="2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折半查找</a:t>
            </a: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00D2DBD-F3F9-4233-97C0-7481F37E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5D5D5"/>
              </a:clrFrom>
              <a:clrTo>
                <a:srgbClr val="D5D5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37" y="4149081"/>
            <a:ext cx="4174021" cy="15524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678EA4C-B00B-4CC6-9FAF-5970EF3E34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3233243"/>
            <a:ext cx="1152128" cy="965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8190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顺序查找（</a:t>
            </a:r>
            <a:r>
              <a:rPr lang="en-US" altLang="zh-CN" sz="3200" dirty="0"/>
              <a:t>Sequential Search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79377" y="1266574"/>
            <a:ext cx="6624735" cy="489873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顺序查找</a:t>
            </a:r>
            <a:r>
              <a:rPr lang="zh-CN" altLang="en-US" sz="2200" b="1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2400" dirty="0">
                <a:latin typeface="Arial" panose="020B0604020202020204" pitchFamily="34" charset="0"/>
              </a:rPr>
              <a:t>又称线性查找，属于无序查找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基本思路</a:t>
            </a:r>
            <a:r>
              <a:rPr lang="zh-CN" altLang="zh-CN" sz="22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从数列第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个元素开始逐个与需要查找元素进行比较，直到找到目标元素，或直到最后都没有出现目标元素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dirty="0">
                <a:latin typeface="Arial" panose="020B0604020202020204" pitchFamily="34" charset="0"/>
              </a:rPr>
              <a:t>例如：</a:t>
            </a:r>
            <a:r>
              <a:rPr lang="zh-CN" altLang="zh-CN" sz="2200" dirty="0">
                <a:latin typeface="Arial" panose="020B0604020202020204" pitchFamily="34" charset="0"/>
              </a:rPr>
              <a:t>假设一数组</a:t>
            </a:r>
            <a:r>
              <a:rPr lang="en-US" altLang="zh-CN" sz="2200" dirty="0">
                <a:latin typeface="Arial" panose="020B0604020202020204" pitchFamily="34" charset="0"/>
              </a:rPr>
              <a:t>a</a:t>
            </a:r>
            <a:r>
              <a:rPr lang="zh-CN" altLang="zh-CN" sz="2200" dirty="0">
                <a:latin typeface="Arial" panose="020B0604020202020204" pitchFamily="34" charset="0"/>
              </a:rPr>
              <a:t>，各元素存放数组</a:t>
            </a:r>
            <a:r>
              <a:rPr lang="en-US" altLang="zh-CN" sz="2200" dirty="0">
                <a:latin typeface="Arial" panose="020B0604020202020204" pitchFamily="34" charset="0"/>
              </a:rPr>
              <a:t>a[1]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a[2]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a[3]</a:t>
            </a:r>
            <a:r>
              <a:rPr lang="zh-CN" altLang="zh-CN" sz="2200" dirty="0">
                <a:latin typeface="Arial" panose="020B0604020202020204" pitchFamily="34" charset="0"/>
              </a:rPr>
              <a:t>，…</a:t>
            </a:r>
            <a:r>
              <a:rPr lang="en-US" altLang="zh-CN" sz="2200" dirty="0">
                <a:latin typeface="Arial" panose="020B0604020202020204" pitchFamily="34" charset="0"/>
              </a:rPr>
              <a:t>a[n]</a:t>
            </a:r>
            <a:r>
              <a:rPr lang="zh-CN" altLang="zh-CN" sz="2200" dirty="0">
                <a:latin typeface="Arial" panose="020B0604020202020204" pitchFamily="34" charset="0"/>
              </a:rPr>
              <a:t>中，要从中查找关键字为</a:t>
            </a:r>
            <a:r>
              <a:rPr lang="en-US" altLang="zh-CN" sz="2200" dirty="0">
                <a:latin typeface="Arial" panose="020B0604020202020204" pitchFamily="34" charset="0"/>
              </a:rPr>
              <a:t>key</a:t>
            </a:r>
            <a:r>
              <a:rPr lang="zh-CN" altLang="zh-CN" sz="2200" dirty="0">
                <a:latin typeface="Arial" panose="020B0604020202020204" pitchFamily="34" charset="0"/>
              </a:rPr>
              <a:t>的元素。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200" dirty="0">
                <a:latin typeface="Arial" panose="020B0604020202020204" pitchFamily="34" charset="0"/>
              </a:rPr>
              <a:t>算法</a:t>
            </a:r>
            <a:r>
              <a:rPr lang="zh-CN" altLang="en-US" sz="2200" dirty="0">
                <a:latin typeface="Arial" panose="020B0604020202020204" pitchFamily="34" charset="0"/>
              </a:rPr>
              <a:t>伪代码：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8025A1C-6726-4D2E-8FE0-BA358C12D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46" y="1532028"/>
            <a:ext cx="3479774" cy="39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二分查找（</a:t>
            </a:r>
            <a:r>
              <a:rPr lang="en-US" altLang="zh-CN" sz="3200" dirty="0"/>
              <a:t>Binary Search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263352" y="843210"/>
            <a:ext cx="11521280" cy="3546226"/>
          </a:xfrm>
        </p:spPr>
        <p:txBody>
          <a:bodyPr/>
          <a:lstStyle/>
          <a:p>
            <a:pPr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800" dirty="0">
                <a:latin typeface="Arial" panose="020B0604020202020204" pitchFamily="34" charset="0"/>
              </a:rPr>
              <a:t>二分查找</a:t>
            </a:r>
            <a:r>
              <a:rPr lang="zh-CN" altLang="en-US" sz="2800" dirty="0">
                <a:latin typeface="Arial" panose="020B0604020202020204" pitchFamily="34" charset="0"/>
              </a:rPr>
              <a:t>，</a:t>
            </a:r>
            <a:r>
              <a:rPr lang="zh-CN" altLang="zh-CN" sz="2800" dirty="0">
                <a:latin typeface="Arial" panose="020B0604020202020204" pitchFamily="34" charset="0"/>
              </a:rPr>
              <a:t>又称为折半查找</a:t>
            </a:r>
            <a:r>
              <a:rPr lang="zh-CN" altLang="en-US" sz="2800" dirty="0">
                <a:latin typeface="Arial" panose="020B0604020202020204" pitchFamily="34" charset="0"/>
              </a:rPr>
              <a:t>，</a:t>
            </a:r>
            <a:r>
              <a:rPr lang="zh-CN" altLang="zh-CN" sz="2800" dirty="0">
                <a:latin typeface="Arial" panose="020B0604020202020204" pitchFamily="34" charset="0"/>
              </a:rPr>
              <a:t>属于有序查找</a:t>
            </a:r>
          </a:p>
          <a:p>
            <a:pPr marL="800100" indent="-457200" algn="just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基本思路</a:t>
            </a:r>
            <a:r>
              <a:rPr lang="zh-CN" altLang="zh-CN" sz="22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在有序</a:t>
            </a:r>
            <a:r>
              <a:rPr lang="en-US" altLang="zh-CN" sz="2200" dirty="0">
                <a:latin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</a:rPr>
              <a:t>升</a:t>
            </a:r>
            <a:r>
              <a:rPr lang="zh-CN" altLang="zh-CN" sz="2200" dirty="0">
                <a:latin typeface="Arial" panose="020B0604020202020204" pitchFamily="34" charset="0"/>
              </a:rPr>
              <a:t>序</a:t>
            </a:r>
            <a:r>
              <a:rPr lang="en-US" altLang="zh-CN" sz="2200" dirty="0">
                <a:latin typeface="Arial" panose="020B0604020202020204" pitchFamily="34" charset="0"/>
              </a:rPr>
              <a:t>)</a:t>
            </a:r>
            <a:r>
              <a:rPr lang="zh-CN" altLang="zh-CN" sz="2200" dirty="0">
                <a:latin typeface="Arial" panose="020B0604020202020204" pitchFamily="34" charset="0"/>
              </a:rPr>
              <a:t>列表中，从中间元素开始比较，若正是要找元素，则查找成功；若待查元素小于中间元素，则在中间元素的左半区继续查找，反之在中间元素的右半区继续查找。重复上述过程，直到查找成功，或查找区域不存在，查找失败止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     </a:t>
            </a:r>
            <a:r>
              <a:rPr lang="zh-CN" altLang="en-US" sz="2200" dirty="0">
                <a:latin typeface="Arial" panose="020B0604020202020204" pitchFamily="34" charset="0"/>
              </a:rPr>
              <a:t>例如：</a:t>
            </a:r>
            <a:r>
              <a:rPr lang="zh-CN" altLang="zh-CN" sz="2200" dirty="0">
                <a:latin typeface="Arial" panose="020B0604020202020204" pitchFamily="34" charset="0"/>
              </a:rPr>
              <a:t>数列</a:t>
            </a:r>
            <a:r>
              <a:rPr lang="en-US" altLang="zh-CN" sz="2200" dirty="0">
                <a:latin typeface="Arial" panose="020B0604020202020204" pitchFamily="34" charset="0"/>
              </a:rPr>
              <a:t>{ 6,15,18,22,39,58,63,85,89,93 }</a:t>
            </a:r>
            <a:r>
              <a:rPr lang="zh-CN" altLang="zh-CN" sz="2200" dirty="0">
                <a:latin typeface="Arial" panose="020B0604020202020204" pitchFamily="34" charset="0"/>
              </a:rPr>
              <a:t>，查找关键字</a:t>
            </a:r>
            <a:r>
              <a:rPr lang="en-US" altLang="zh-CN" sz="2200" dirty="0">
                <a:latin typeface="Arial" panose="020B0604020202020204" pitchFamily="34" charset="0"/>
              </a:rPr>
              <a:t>89</a:t>
            </a:r>
            <a:endParaRPr lang="zh-CN" altLang="zh-CN" sz="22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="" xmlns:a16="http://schemas.microsoft.com/office/drawing/2014/main" id="{B0C8DD42-8B03-4CE7-89F5-12048B99F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" t="7120" r="2500" b="2951"/>
          <a:stretch/>
        </p:blipFill>
        <p:spPr bwMode="auto">
          <a:xfrm>
            <a:off x="2495599" y="3501008"/>
            <a:ext cx="6480721" cy="308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25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二分查找（</a:t>
            </a:r>
            <a:r>
              <a:rPr lang="en-US" altLang="zh-CN" sz="3200" dirty="0"/>
              <a:t>Binary Search</a:t>
            </a:r>
            <a:r>
              <a:rPr lang="zh-CN" altLang="zh-CN" sz="3200" dirty="0"/>
              <a:t>）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271464" y="979634"/>
            <a:ext cx="9937104" cy="5257677"/>
          </a:xfrm>
        </p:spPr>
        <p:txBody>
          <a:bodyPr/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算法描述</a:t>
            </a:r>
            <a:r>
              <a:rPr kumimoji="1" lang="en-US" altLang="zh-CN" sz="32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200" b="1" kern="1050" dirty="0">
                <a:latin typeface="Times New Roman" panose="02020603050405020304" pitchFamily="18" charset="0"/>
                <a:ea typeface="宋体" panose="02010600030101010101" pitchFamily="2" charset="-122"/>
                <a:sym typeface="Wingdings" panose="05000000000000000000" pitchFamily="2" charset="2"/>
              </a:rPr>
              <a:t>（</a:t>
            </a:r>
            <a:r>
              <a:rPr lang="zh-CN" altLang="zh-CN" sz="2200" dirty="0">
                <a:latin typeface="Arial" panose="020B0604020202020204" pitchFamily="34" charset="0"/>
              </a:rPr>
              <a:t>数列</a:t>
            </a:r>
            <a:r>
              <a:rPr lang="en-US" altLang="zh-CN" sz="2200" dirty="0">
                <a:latin typeface="Arial" panose="020B0604020202020204" pitchFamily="34" charset="0"/>
              </a:rPr>
              <a:t>A[n]</a:t>
            </a:r>
            <a:r>
              <a:rPr lang="zh-CN" altLang="zh-CN" sz="2200" dirty="0">
                <a:latin typeface="Arial" panose="020B0604020202020204" pitchFamily="34" charset="0"/>
              </a:rPr>
              <a:t>，查找关键字</a:t>
            </a:r>
            <a:r>
              <a:rPr lang="en-US" altLang="zh-CN" sz="2200" dirty="0">
                <a:latin typeface="Arial" panose="020B0604020202020204" pitchFamily="34" charset="0"/>
              </a:rPr>
              <a:t>K</a:t>
            </a:r>
            <a:r>
              <a:rPr lang="zh-CN" altLang="en-US" sz="2200" dirty="0">
                <a:latin typeface="Arial" panose="020B0604020202020204" pitchFamily="34" charset="0"/>
              </a:rPr>
              <a:t>）</a:t>
            </a:r>
            <a:endParaRPr lang="zh-CN" altLang="zh-CN" sz="2200" kern="105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第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步：赋值</a:t>
            </a:r>
            <a:r>
              <a:rPr lang="en-US" altLang="zh-CN" sz="2400" dirty="0">
                <a:latin typeface="Arial" panose="020B0604020202020204" pitchFamily="34" charset="0"/>
              </a:rPr>
              <a:t>L</a:t>
            </a:r>
            <a:r>
              <a:rPr lang="zh-CN" altLang="zh-CN" sz="2400" dirty="0">
                <a:latin typeface="Arial" panose="020B0604020202020204" pitchFamily="34" charset="0"/>
              </a:rPr>
              <a:t>←</a:t>
            </a:r>
            <a:r>
              <a:rPr lang="en-US" altLang="zh-CN" sz="2400" dirty="0">
                <a:latin typeface="Arial" panose="020B0604020202020204" pitchFamily="34" charset="0"/>
              </a:rPr>
              <a:t>1</a:t>
            </a:r>
            <a:r>
              <a:rPr lang="zh-CN" altLang="zh-CN" sz="2400" dirty="0">
                <a:latin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</a:rPr>
              <a:t>R</a:t>
            </a:r>
            <a:r>
              <a:rPr lang="zh-CN" altLang="zh-CN" sz="2400" dirty="0">
                <a:latin typeface="Arial" panose="020B0604020202020204" pitchFamily="34" charset="0"/>
              </a:rPr>
              <a:t>←</a:t>
            </a:r>
            <a:r>
              <a:rPr lang="en-US" altLang="zh-CN" sz="2400" dirty="0">
                <a:latin typeface="Arial" panose="020B0604020202020204" pitchFamily="34" charset="0"/>
              </a:rPr>
              <a:t>n</a:t>
            </a:r>
            <a:r>
              <a:rPr lang="zh-CN" altLang="zh-CN" sz="2400" dirty="0">
                <a:latin typeface="Arial" panose="020B0604020202020204" pitchFamily="34" charset="0"/>
              </a:rPr>
              <a:t>；</a:t>
            </a:r>
            <a:r>
              <a:rPr lang="en-US" altLang="zh-CN" sz="2400" dirty="0">
                <a:latin typeface="Arial" panose="020B0604020202020204" pitchFamily="34" charset="0"/>
              </a:rPr>
              <a:t>		// </a:t>
            </a:r>
            <a:r>
              <a:rPr lang="zh-CN" altLang="zh-CN" sz="2200" dirty="0">
                <a:latin typeface="Arial" panose="020B0604020202020204" pitchFamily="34" charset="0"/>
              </a:rPr>
              <a:t>设置初始查找区间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第</a:t>
            </a:r>
            <a:r>
              <a:rPr lang="en-US" altLang="zh-CN" sz="2400" dirty="0">
                <a:latin typeface="Arial" panose="020B0604020202020204" pitchFamily="34" charset="0"/>
              </a:rPr>
              <a:t>2</a:t>
            </a:r>
            <a:r>
              <a:rPr lang="zh-CN" altLang="zh-CN" sz="2400" dirty="0">
                <a:latin typeface="Arial" panose="020B0604020202020204" pitchFamily="34" charset="0"/>
              </a:rPr>
              <a:t>步：测试查找区间</a:t>
            </a:r>
            <a:r>
              <a:rPr lang="en-US" altLang="zh-CN" sz="2400" dirty="0">
                <a:latin typeface="Arial" panose="020B0604020202020204" pitchFamily="34" charset="0"/>
              </a:rPr>
              <a:t>[L</a:t>
            </a:r>
            <a:r>
              <a:rPr lang="zh-CN" altLang="zh-CN" sz="2400" dirty="0">
                <a:latin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</a:rPr>
              <a:t>R]</a:t>
            </a:r>
            <a:r>
              <a:rPr lang="zh-CN" altLang="zh-CN" sz="2400" dirty="0">
                <a:latin typeface="Arial" panose="020B0604020202020204" pitchFamily="34" charset="0"/>
              </a:rPr>
              <a:t>是否存在（</a:t>
            </a:r>
            <a:r>
              <a:rPr lang="en-US" altLang="zh-CN" sz="2400" dirty="0">
                <a:latin typeface="Arial" panose="020B0604020202020204" pitchFamily="34" charset="0"/>
              </a:rPr>
              <a:t>L&lt;=R</a:t>
            </a:r>
            <a:r>
              <a:rPr lang="zh-CN" altLang="zh-CN" sz="2400" dirty="0">
                <a:latin typeface="Arial" panose="020B0604020202020204" pitchFamily="34" charset="0"/>
              </a:rPr>
              <a:t>）：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kern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200" dirty="0">
                <a:latin typeface="Arial" panose="020B0604020202020204" pitchFamily="34" charset="0"/>
              </a:rPr>
              <a:t>若不存在，则查找失败，结束；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</a:t>
            </a:r>
            <a:r>
              <a:rPr lang="zh-CN" altLang="zh-CN" sz="2200" dirty="0">
                <a:latin typeface="Arial" panose="020B0604020202020204" pitchFamily="34" charset="0"/>
              </a:rPr>
              <a:t>若存在，则进入下一步。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第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zh-CN" sz="2400" dirty="0">
                <a:latin typeface="Arial" panose="020B0604020202020204" pitchFamily="34" charset="0"/>
              </a:rPr>
              <a:t>步：取中间点</a:t>
            </a:r>
            <a:r>
              <a:rPr lang="en-US" altLang="zh-CN" sz="2400" dirty="0">
                <a:latin typeface="Arial" panose="020B0604020202020204" pitchFamily="34" charset="0"/>
              </a:rPr>
              <a:t>mid</a:t>
            </a:r>
            <a:r>
              <a:rPr lang="zh-CN" altLang="zh-CN" sz="2400" dirty="0">
                <a:latin typeface="Arial" panose="020B0604020202020204" pitchFamily="34" charset="0"/>
              </a:rPr>
              <a:t>←</a:t>
            </a:r>
            <a:r>
              <a:rPr lang="en-US" altLang="zh-CN" sz="2400" dirty="0">
                <a:latin typeface="Arial" panose="020B0604020202020204" pitchFamily="34" charset="0"/>
              </a:rPr>
              <a:t>(L+R)/2</a:t>
            </a:r>
            <a:r>
              <a:rPr lang="zh-CN" altLang="zh-CN" sz="2400" dirty="0">
                <a:latin typeface="Arial" panose="020B0604020202020204" pitchFamily="34" charset="0"/>
              </a:rPr>
              <a:t>，比较</a:t>
            </a:r>
            <a:r>
              <a:rPr lang="en-US" altLang="zh-CN" sz="2400" dirty="0">
                <a:latin typeface="Arial" panose="020B0604020202020204" pitchFamily="34" charset="0"/>
              </a:rPr>
              <a:t>K</a:t>
            </a:r>
            <a:r>
              <a:rPr lang="zh-CN" altLang="zh-CN" sz="2400" dirty="0">
                <a:latin typeface="Arial" panose="020B0604020202020204" pitchFamily="34" charset="0"/>
              </a:rPr>
              <a:t>与</a:t>
            </a:r>
            <a:r>
              <a:rPr lang="en-US" altLang="zh-CN" sz="2400" dirty="0">
                <a:latin typeface="Arial" panose="020B0604020202020204" pitchFamily="34" charset="0"/>
              </a:rPr>
              <a:t>A[mid]</a:t>
            </a:r>
            <a:r>
              <a:rPr lang="zh-CN" altLang="zh-CN" sz="2400" dirty="0">
                <a:latin typeface="Arial" panose="020B0604020202020204" pitchFamily="34" charset="0"/>
              </a:rPr>
              <a:t>，有以下</a:t>
            </a:r>
            <a:r>
              <a:rPr lang="en-US" altLang="zh-CN" sz="2400" dirty="0">
                <a:latin typeface="Arial" panose="020B0604020202020204" pitchFamily="34" charset="0"/>
              </a:rPr>
              <a:t>3</a:t>
            </a:r>
            <a:r>
              <a:rPr lang="zh-CN" altLang="zh-CN" sz="2400" dirty="0">
                <a:latin typeface="Arial" panose="020B0604020202020204" pitchFamily="34" charset="0"/>
              </a:rPr>
              <a:t>种情况：</a:t>
            </a:r>
          </a:p>
          <a:p>
            <a:pPr marL="800100" lvl="2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kern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200" dirty="0"/>
              <a:t>如果</a:t>
            </a:r>
            <a:r>
              <a:rPr lang="en-US" altLang="zh-CN" sz="2200" dirty="0"/>
              <a:t>K &gt;A[mid]</a:t>
            </a:r>
            <a:r>
              <a:rPr lang="zh-CN" altLang="zh-CN" sz="2200" dirty="0"/>
              <a:t>，则</a:t>
            </a:r>
            <a:r>
              <a:rPr lang="en-US" altLang="zh-CN" sz="2200" dirty="0"/>
              <a:t>L</a:t>
            </a:r>
            <a:r>
              <a:rPr lang="zh-CN" altLang="zh-CN" sz="2200" dirty="0"/>
              <a:t>←</a:t>
            </a:r>
            <a:r>
              <a:rPr lang="en-US" altLang="zh-CN" sz="2200" dirty="0"/>
              <a:t>mid+1</a:t>
            </a:r>
            <a:r>
              <a:rPr lang="zh-CN" altLang="zh-CN" sz="2200" dirty="0"/>
              <a:t>，查找在右半区进行，重复第</a:t>
            </a:r>
            <a:r>
              <a:rPr lang="en-US" altLang="zh-CN" sz="2200" dirty="0"/>
              <a:t>2</a:t>
            </a:r>
            <a:r>
              <a:rPr lang="zh-CN" altLang="zh-CN" sz="2200" dirty="0"/>
              <a:t>步</a:t>
            </a:r>
            <a:r>
              <a:rPr lang="zh-CN" altLang="zh-CN" sz="2200" kern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zh-CN" sz="2200" kern="1050" dirty="0">
              <a:effectLst/>
              <a:latin typeface="宋体" panose="02010600030101010101" pitchFamily="2" charset="-122"/>
              <a:ea typeface="Times New Roman" panose="02020603050405020304" pitchFamily="18" charset="0"/>
              <a:cs typeface="宋体" panose="02010600030101010101" pitchFamily="2" charset="-122"/>
            </a:endParaRPr>
          </a:p>
          <a:p>
            <a:pPr marL="800100" lvl="2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kern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zh-CN" sz="2200" dirty="0"/>
              <a:t>如果</a:t>
            </a:r>
            <a:r>
              <a:rPr lang="en-US" altLang="zh-CN" sz="2200" dirty="0"/>
              <a:t>K &lt;A[mid]</a:t>
            </a:r>
            <a:r>
              <a:rPr lang="zh-CN" altLang="zh-CN" sz="2200" dirty="0"/>
              <a:t>，则</a:t>
            </a:r>
            <a:r>
              <a:rPr lang="en-US" altLang="zh-CN" sz="2200" dirty="0"/>
              <a:t>R</a:t>
            </a:r>
            <a:r>
              <a:rPr lang="zh-CN" altLang="zh-CN" sz="2200" dirty="0"/>
              <a:t>←</a:t>
            </a:r>
            <a:r>
              <a:rPr lang="en-US" altLang="zh-CN" sz="2200" dirty="0"/>
              <a:t>mid–1</a:t>
            </a:r>
            <a:r>
              <a:rPr lang="zh-CN" altLang="zh-CN" sz="2200" dirty="0"/>
              <a:t>，查找在左半区进行，重复第</a:t>
            </a:r>
            <a:r>
              <a:rPr lang="en-US" altLang="zh-CN" sz="2200" dirty="0"/>
              <a:t>2</a:t>
            </a:r>
            <a:r>
              <a:rPr lang="zh-CN" altLang="zh-CN" sz="2200" dirty="0"/>
              <a:t>步；</a:t>
            </a:r>
            <a:endParaRPr lang="en-US" altLang="zh-CN" sz="2200" dirty="0"/>
          </a:p>
          <a:p>
            <a:pPr marL="800100" lvl="2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 </a:t>
            </a:r>
            <a:r>
              <a:rPr lang="zh-CN" altLang="zh-CN" sz="2200" dirty="0"/>
              <a:t>如果</a:t>
            </a:r>
            <a:r>
              <a:rPr lang="en-US" altLang="zh-CN" sz="2200" dirty="0"/>
              <a:t>K =A[mid]</a:t>
            </a:r>
            <a:r>
              <a:rPr lang="zh-CN" altLang="zh-CN" sz="2200" dirty="0"/>
              <a:t>，则查找成功，返回位置</a:t>
            </a:r>
            <a:r>
              <a:rPr lang="en-US" altLang="zh-CN" sz="2200" dirty="0"/>
              <a:t>mid</a:t>
            </a:r>
            <a:r>
              <a:rPr lang="zh-CN" altLang="zh-CN" sz="2200" dirty="0"/>
              <a:t>，结束。</a:t>
            </a:r>
          </a:p>
          <a:p>
            <a:pPr marL="9144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E7FCD9F-4BBF-4E92-AC27-EAD7ECE2B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420" y="4477336"/>
            <a:ext cx="1044116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628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289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5.4 </a:t>
            </a:r>
            <a:r>
              <a:rPr lang="zh-CN" altLang="zh-CN" dirty="0"/>
              <a:t>算法效率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2397872"/>
            <a:ext cx="9001000" cy="183608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时间效率也称为</a:t>
            </a: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时间复杂度</a:t>
            </a:r>
            <a:r>
              <a:rPr lang="zh-CN" altLang="en-US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执行算法所需要的计算工作量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空间效率也称为</a:t>
            </a: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空间复杂度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执行算法所需要的内存空间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0D56222-CB24-4E04-B430-B8DA6DA1E8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97" y="3172340"/>
            <a:ext cx="2268736" cy="2221306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3DCE1271-BBE8-445B-A52B-BC6F208CF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84" y="1186207"/>
            <a:ext cx="10945216" cy="145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zh-CN" sz="2400" dirty="0">
                <a:latin typeface="Arial" panose="020B0604020202020204" pitchFamily="34" charset="0"/>
              </a:rPr>
              <a:t>同一问题可以用不同算法解决</a:t>
            </a:r>
            <a:r>
              <a:rPr lang="zh-CN" altLang="en-US" sz="2400" dirty="0">
                <a:latin typeface="Arial" panose="020B0604020202020204" pitchFamily="34" charset="0"/>
              </a:rPr>
              <a:t>，执行这些算法所用的时间和存储空间各不相同。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Arial" panose="020B0604020202020204" pitchFamily="34" charset="0"/>
              </a:rPr>
              <a:t>算法效率的度量是评价算法优劣的重要依据。包括：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02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时间复杂度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23392" y="705227"/>
            <a:ext cx="11449272" cy="600124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评价分析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400" dirty="0">
                <a:latin typeface="Arial" panose="020B0604020202020204" pitchFamily="34" charset="0"/>
              </a:rPr>
              <a:t>运行时间的度量单位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算法运行</a:t>
            </a:r>
            <a:r>
              <a:rPr lang="zh-CN" altLang="zh-CN" sz="2200" dirty="0">
                <a:latin typeface="Arial" panose="020B0604020202020204" pitchFamily="34" charset="0"/>
              </a:rPr>
              <a:t>时间与计算机、操作系统、数据存储介质等有关。撇开</a:t>
            </a:r>
            <a:r>
              <a:rPr lang="zh-CN" altLang="en-US" sz="2200" dirty="0">
                <a:latin typeface="Arial" panose="020B0604020202020204" pitchFamily="34" charset="0"/>
              </a:rPr>
              <a:t>软硬件</a:t>
            </a:r>
            <a:r>
              <a:rPr lang="zh-CN" altLang="zh-CN" sz="2200" dirty="0">
                <a:latin typeface="Arial" panose="020B0604020202020204" pitchFamily="34" charset="0"/>
              </a:rPr>
              <a:t>因素，时间复杂度用最消耗时间的指令执行次数来度量。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400" dirty="0">
                <a:latin typeface="Arial" panose="020B0604020202020204" pitchFamily="34" charset="0"/>
              </a:rPr>
              <a:t>输入规模的度量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不管什么算法，输入规模越大，算法运行时间越长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算法基本操作的执行次数是问题规模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的某个函数</a:t>
            </a:r>
            <a:r>
              <a:rPr lang="en-US" altLang="zh-CN" sz="2200" dirty="0">
                <a:latin typeface="Arial" panose="020B0604020202020204" pitchFamily="34" charset="0"/>
              </a:rPr>
              <a:t>f(n)</a:t>
            </a:r>
            <a:r>
              <a:rPr lang="zh-CN" altLang="zh-CN" sz="2200" dirty="0">
                <a:latin typeface="Arial" panose="020B0604020202020204" pitchFamily="34" charset="0"/>
              </a:rPr>
              <a:t> 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sz="2400" dirty="0">
                <a:latin typeface="Arial" panose="020B0604020202020204" pitchFamily="34" charset="0"/>
              </a:rPr>
              <a:t>增长幅度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时间复杂度大</a:t>
            </a:r>
            <a:r>
              <a:rPr lang="en-US" altLang="zh-CN" sz="2200" dirty="0">
                <a:latin typeface="Arial" panose="020B0604020202020204" pitchFamily="34" charset="0"/>
              </a:rPr>
              <a:t>O</a:t>
            </a:r>
            <a:r>
              <a:rPr lang="zh-CN" altLang="zh-CN" sz="2200" dirty="0">
                <a:latin typeface="Arial" panose="020B0604020202020204" pitchFamily="34" charset="0"/>
              </a:rPr>
              <a:t>渐进表示法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记作：</a:t>
            </a:r>
            <a:r>
              <a:rPr lang="en-US" altLang="zh-CN" sz="2200" dirty="0">
                <a:latin typeface="Arial" panose="020B0604020202020204" pitchFamily="34" charset="0"/>
              </a:rPr>
              <a:t>T(n)=O(f(n)) </a:t>
            </a: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表示随问题规模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增大，算法执行的时间增长率与</a:t>
            </a:r>
            <a:r>
              <a:rPr lang="en-US" altLang="zh-CN" sz="2200" dirty="0">
                <a:latin typeface="Arial" panose="020B0604020202020204" pitchFamily="34" charset="0"/>
              </a:rPr>
              <a:t>f(n)</a:t>
            </a:r>
            <a:r>
              <a:rPr lang="zh-CN" altLang="zh-CN" sz="2200" dirty="0">
                <a:latin typeface="Arial" panose="020B0604020202020204" pitchFamily="34" charset="0"/>
              </a:rPr>
              <a:t>的增长率正相关</a:t>
            </a:r>
            <a:r>
              <a:rPr lang="en-US" altLang="zh-CN" sz="2200" dirty="0">
                <a:latin typeface="Arial" panose="020B0604020202020204" pitchFamily="34" charset="0"/>
              </a:rPr>
              <a:t>f(n)</a:t>
            </a:r>
            <a:r>
              <a:rPr lang="zh-CN" altLang="zh-CN" sz="2200" dirty="0">
                <a:latin typeface="Arial" panose="020B0604020202020204" pitchFamily="34" charset="0"/>
              </a:rPr>
              <a:t>越小，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算法时间复杂度越低，时间效率越高</a:t>
            </a:r>
          </a:p>
          <a:p>
            <a:pPr marL="0" indent="720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7EC81F1B-D85E-4B64-AA50-C45FFD9621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15" y="3140968"/>
            <a:ext cx="2525190" cy="18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0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时间复杂度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335360" y="1232951"/>
            <a:ext cx="6408712" cy="4562873"/>
          </a:xfrm>
        </p:spPr>
        <p:txBody>
          <a:bodyPr/>
          <a:lstStyle/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常见的时间复杂度，按照增长率从低到高排列依次为：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800" dirty="0">
                <a:latin typeface="Arial" panose="020B0604020202020204" pitchFamily="34" charset="0"/>
              </a:rPr>
              <a:t>常数</a:t>
            </a:r>
            <a:r>
              <a:rPr lang="en-US" altLang="zh-CN" sz="2800" dirty="0">
                <a:latin typeface="Arial" panose="020B0604020202020204" pitchFamily="34" charset="0"/>
              </a:rPr>
              <a:t>O(1)</a:t>
            </a:r>
            <a:r>
              <a:rPr lang="zh-CN" altLang="zh-CN" sz="2800" dirty="0">
                <a:latin typeface="Arial" panose="020B0604020202020204" pitchFamily="34" charset="0"/>
              </a:rPr>
              <a:t>、对数阶</a:t>
            </a:r>
            <a:r>
              <a:rPr lang="en-US" altLang="zh-CN" sz="2800" dirty="0">
                <a:latin typeface="Arial" panose="020B0604020202020204" pitchFamily="34" charset="0"/>
              </a:rPr>
              <a:t>O(1og</a:t>
            </a:r>
            <a:r>
              <a:rPr lang="en-US" altLang="zh-CN" sz="2800" baseline="-25000" dirty="0">
                <a:latin typeface="Arial" panose="020B0604020202020204" pitchFamily="34" charset="0"/>
              </a:rPr>
              <a:t>2</a:t>
            </a:r>
            <a:r>
              <a:rPr lang="en-US" altLang="zh-CN" sz="2800" dirty="0">
                <a:latin typeface="Arial" panose="020B0604020202020204" pitchFamily="34" charset="0"/>
              </a:rPr>
              <a:t>n)</a:t>
            </a:r>
            <a:r>
              <a:rPr lang="zh-CN" altLang="zh-CN" sz="2800" dirty="0">
                <a:latin typeface="Arial" panose="020B0604020202020204" pitchFamily="34" charset="0"/>
              </a:rPr>
              <a:t>、线形阶</a:t>
            </a:r>
            <a:r>
              <a:rPr lang="en-US" altLang="zh-CN" sz="2800" dirty="0">
                <a:latin typeface="Arial" panose="020B0604020202020204" pitchFamily="34" charset="0"/>
              </a:rPr>
              <a:t>O(n)</a:t>
            </a:r>
            <a:r>
              <a:rPr lang="zh-CN" altLang="zh-CN" sz="2800" dirty="0">
                <a:latin typeface="Arial" panose="020B0604020202020204" pitchFamily="34" charset="0"/>
              </a:rPr>
              <a:t>、平方阶</a:t>
            </a:r>
            <a:r>
              <a:rPr lang="en-US" altLang="zh-CN" sz="2800" dirty="0">
                <a:latin typeface="Arial" panose="020B0604020202020204" pitchFamily="34" charset="0"/>
              </a:rPr>
              <a:t>O(n</a:t>
            </a:r>
            <a:r>
              <a:rPr lang="en-US" altLang="zh-CN" sz="2800" baseline="30000" dirty="0">
                <a:latin typeface="Arial" panose="020B0604020202020204" pitchFamily="34" charset="0"/>
              </a:rPr>
              <a:t>2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  <a:r>
              <a:rPr lang="zh-CN" altLang="zh-CN" sz="2800" dirty="0">
                <a:latin typeface="Arial" panose="020B0604020202020204" pitchFamily="34" charset="0"/>
              </a:rPr>
              <a:t>、立方阶</a:t>
            </a:r>
            <a:r>
              <a:rPr lang="en-US" altLang="zh-CN" sz="2800" dirty="0">
                <a:latin typeface="Arial" panose="020B0604020202020204" pitchFamily="34" charset="0"/>
              </a:rPr>
              <a:t>O(n</a:t>
            </a:r>
            <a:r>
              <a:rPr lang="en-US" altLang="zh-CN" sz="2800" baseline="30000" dirty="0">
                <a:latin typeface="Arial" panose="020B0604020202020204" pitchFamily="34" charset="0"/>
              </a:rPr>
              <a:t>3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  <a:r>
              <a:rPr lang="zh-CN" altLang="zh-CN" sz="2800" dirty="0">
                <a:latin typeface="Arial" panose="020B0604020202020204" pitchFamily="34" charset="0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</a:rPr>
              <a:t>k</a:t>
            </a:r>
            <a:r>
              <a:rPr lang="zh-CN" altLang="zh-CN" sz="2800" dirty="0">
                <a:latin typeface="Arial" panose="020B0604020202020204" pitchFamily="34" charset="0"/>
              </a:rPr>
              <a:t>次方阶</a:t>
            </a:r>
            <a:r>
              <a:rPr lang="en-US" altLang="zh-CN" sz="2800" dirty="0">
                <a:latin typeface="Arial" panose="020B0604020202020204" pitchFamily="34" charset="0"/>
              </a:rPr>
              <a:t>O(</a:t>
            </a:r>
            <a:r>
              <a:rPr lang="en-US" altLang="zh-CN" sz="2800" dirty="0" err="1">
                <a:latin typeface="Arial" panose="020B0604020202020204" pitchFamily="34" charset="0"/>
              </a:rPr>
              <a:t>n</a:t>
            </a:r>
            <a:r>
              <a:rPr lang="en-US" altLang="zh-CN" sz="2800" baseline="30000" dirty="0" err="1">
                <a:latin typeface="Arial" panose="020B0604020202020204" pitchFamily="34" charset="0"/>
              </a:rPr>
              <a:t>k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  <a:r>
              <a:rPr lang="zh-CN" altLang="zh-CN" sz="2800" dirty="0">
                <a:latin typeface="Arial" panose="020B0604020202020204" pitchFamily="34" charset="0"/>
              </a:rPr>
              <a:t>、指数阶</a:t>
            </a:r>
            <a:r>
              <a:rPr lang="en-US" altLang="zh-CN" sz="2800" dirty="0">
                <a:latin typeface="Arial" panose="020B0604020202020204" pitchFamily="34" charset="0"/>
              </a:rPr>
              <a:t>O(2</a:t>
            </a:r>
            <a:r>
              <a:rPr lang="en-US" altLang="zh-CN" sz="2800" baseline="30000" dirty="0">
                <a:latin typeface="Arial" panose="020B0604020202020204" pitchFamily="34" charset="0"/>
              </a:rPr>
              <a:t>n</a:t>
            </a:r>
            <a:r>
              <a:rPr lang="en-US" altLang="zh-CN" sz="2800" dirty="0">
                <a:latin typeface="Arial" panose="020B0604020202020204" pitchFamily="34" charset="0"/>
              </a:rPr>
              <a:t>)</a:t>
            </a: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显然，</a:t>
            </a:r>
            <a:r>
              <a:rPr lang="zh-CN" altLang="en-US" sz="2400" dirty="0">
                <a:latin typeface="Arial" panose="020B0604020202020204" pitchFamily="34" charset="0"/>
              </a:rPr>
              <a:t>希望问题规模增幅大时，时间效率增幅小的算法，</a:t>
            </a:r>
            <a:r>
              <a:rPr lang="zh-CN" altLang="zh-CN" sz="2400" dirty="0">
                <a:latin typeface="Arial" panose="020B0604020202020204" pitchFamily="34" charset="0"/>
              </a:rPr>
              <a:t>指数阶的算法效率极低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92344" y="6392814"/>
            <a:ext cx="2844800" cy="320675"/>
          </a:xfrm>
        </p:spPr>
        <p:txBody>
          <a:bodyPr/>
          <a:lstStyle/>
          <a:p>
            <a:fld id="{9CA331A9-1DD5-4C34-BAC9-1026D4AF2589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73EA3AB-A06C-49F4-A0E3-ACFDA60C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727568"/>
            <a:ext cx="3816424" cy="35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5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时间复杂度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95400" y="869150"/>
            <a:ext cx="11496600" cy="214812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若语句执行次数为一个常数，时间复杂度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r>
              <a:rPr lang="en-US" altLang="zh-CN" sz="2400" dirty="0">
                <a:latin typeface="Arial" panose="020B0604020202020204" pitchFamily="34" charset="0"/>
              </a:rPr>
              <a:t>O(1)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大</a:t>
            </a:r>
            <a:r>
              <a:rPr lang="en-US" altLang="zh-CN" sz="2400" dirty="0">
                <a:latin typeface="Arial" panose="020B0604020202020204" pitchFamily="34" charset="0"/>
              </a:rPr>
              <a:t>O</a:t>
            </a:r>
            <a:r>
              <a:rPr lang="zh-CN" altLang="zh-CN" sz="2400" dirty="0">
                <a:latin typeface="Arial" panose="020B0604020202020204" pitchFamily="34" charset="0"/>
              </a:rPr>
              <a:t>渐进表示法只保留最高次幂项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r>
              <a:rPr lang="zh-CN" altLang="zh-CN" sz="2400" dirty="0">
                <a:latin typeface="Arial" panose="020B0604020202020204" pitchFamily="34" charset="0"/>
              </a:rPr>
              <a:t>时间频度不相同，时间复杂度有可能相同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例</a:t>
            </a:r>
            <a:r>
              <a:rPr lang="zh-CN" altLang="zh-CN" sz="2200" dirty="0">
                <a:latin typeface="Arial" panose="020B0604020202020204" pitchFamily="34" charset="0"/>
              </a:rPr>
              <a:t>如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</a:rPr>
              <a:t>T(n)=n2+3n+4</a:t>
            </a:r>
            <a:r>
              <a:rPr lang="zh-CN" altLang="zh-CN" sz="2200" dirty="0">
                <a:latin typeface="Arial" panose="020B0604020202020204" pitchFamily="34" charset="0"/>
              </a:rPr>
              <a:t>与</a:t>
            </a:r>
            <a:r>
              <a:rPr lang="en-US" altLang="zh-CN" sz="2200" dirty="0">
                <a:latin typeface="Arial" panose="020B0604020202020204" pitchFamily="34" charset="0"/>
              </a:rPr>
              <a:t>T(n)=4n2+2n+1</a:t>
            </a:r>
            <a:r>
              <a:rPr lang="zh-CN" altLang="zh-CN" sz="2200" dirty="0">
                <a:latin typeface="Arial" panose="020B0604020202020204" pitchFamily="34" charset="0"/>
              </a:rPr>
              <a:t>频度不同，但时间复杂度相同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</a:rPr>
              <a:t>O(n2)</a:t>
            </a: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因为当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充分大时，系数和低阶项可忽略不计。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9EF00036-723A-448E-9B9B-5DB1B9C6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212976"/>
            <a:ext cx="4159743" cy="316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【</a:t>
            </a:r>
            <a:r>
              <a:rPr lang="zh-CN" altLang="zh-CN" sz="2200" dirty="0">
                <a:latin typeface="Arial" panose="020B0604020202020204" pitchFamily="34" charset="0"/>
              </a:rPr>
              <a:t>例</a:t>
            </a:r>
            <a:r>
              <a:rPr lang="en-US" altLang="zh-CN" sz="2200" dirty="0">
                <a:latin typeface="Arial" panose="020B0604020202020204" pitchFamily="34" charset="0"/>
              </a:rPr>
              <a:t>12】</a:t>
            </a:r>
            <a:r>
              <a:rPr lang="zh-CN" altLang="en-US" sz="2200" dirty="0">
                <a:latin typeface="Arial" panose="020B0604020202020204" pitchFamily="34" charset="0"/>
              </a:rPr>
              <a:t>下面</a:t>
            </a:r>
            <a:r>
              <a:rPr lang="zh-CN" altLang="zh-CN" sz="2200" dirty="0">
                <a:latin typeface="Arial" panose="020B0604020202020204" pitchFamily="34" charset="0"/>
              </a:rPr>
              <a:t>三条语句顺序被执行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与问题规模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无关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时间复杂度为常数阶，记作</a:t>
            </a:r>
            <a:r>
              <a:rPr lang="en-US" altLang="zh-CN" sz="2200" dirty="0">
                <a:latin typeface="Arial" panose="020B0604020202020204" pitchFamily="34" charset="0"/>
              </a:rPr>
              <a:t>T(n)=O(1)</a:t>
            </a:r>
          </a:p>
          <a:p>
            <a:pPr marL="0" indent="36000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temp=x</a:t>
            </a:r>
          </a:p>
          <a:p>
            <a:pPr marL="0" indent="36000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x=y</a:t>
            </a:r>
          </a:p>
          <a:p>
            <a:pPr marL="0" indent="36000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y=temp</a:t>
            </a:r>
          </a:p>
          <a:p>
            <a:pPr marL="0" indent="3600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8600604C-884D-4EB2-ACAD-826EB648C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314" y="3212976"/>
            <a:ext cx="4608512" cy="316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v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【</a:t>
            </a:r>
            <a:r>
              <a:rPr lang="zh-CN" altLang="zh-CN" sz="2200" dirty="0">
                <a:latin typeface="Arial" panose="020B0604020202020204" pitchFamily="34" charset="0"/>
              </a:rPr>
              <a:t>例</a:t>
            </a:r>
            <a:r>
              <a:rPr lang="en-US" altLang="zh-CN" sz="2200" dirty="0">
                <a:latin typeface="Arial" panose="020B0604020202020204" pitchFamily="34" charset="0"/>
              </a:rPr>
              <a:t>13】 </a:t>
            </a:r>
            <a:r>
              <a:rPr lang="zh-CN" altLang="zh-CN" sz="2200" dirty="0">
                <a:latin typeface="Arial" panose="020B0604020202020204" pitchFamily="34" charset="0"/>
              </a:rPr>
              <a:t>求</a:t>
            </a:r>
            <a:r>
              <a:rPr lang="en-US" altLang="zh-CN" sz="2200" dirty="0">
                <a:latin typeface="Arial" panose="020B0604020202020204" pitchFamily="34" charset="0"/>
              </a:rPr>
              <a:t>1+2+3+</a:t>
            </a:r>
            <a:r>
              <a:rPr lang="zh-CN" altLang="zh-CN" sz="2200" dirty="0">
                <a:latin typeface="Arial" panose="020B0604020202020204" pitchFamily="34" charset="0"/>
              </a:rPr>
              <a:t>……</a:t>
            </a:r>
            <a:r>
              <a:rPr lang="en-US" altLang="zh-CN" sz="2200" dirty="0">
                <a:latin typeface="Arial" panose="020B0604020202020204" pitchFamily="34" charset="0"/>
              </a:rPr>
              <a:t>+100</a:t>
            </a:r>
            <a:r>
              <a:rPr lang="zh-CN" altLang="zh-CN" sz="2200" dirty="0">
                <a:latin typeface="Arial" panose="020B0604020202020204" pitchFamily="34" charset="0"/>
              </a:rPr>
              <a:t>的累加和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最消耗时间的指令是加法，利用循环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累加执行次数是</a:t>
            </a:r>
            <a:r>
              <a:rPr lang="en-US" altLang="zh-CN" sz="2200" dirty="0">
                <a:latin typeface="Arial" panose="020B0604020202020204" pitchFamily="34" charset="0"/>
              </a:rPr>
              <a:t>100</a:t>
            </a:r>
            <a:r>
              <a:rPr lang="zh-CN" altLang="zh-CN" sz="2200" dirty="0">
                <a:latin typeface="Arial" panose="020B0604020202020204" pitchFamily="34" charset="0"/>
              </a:rPr>
              <a:t>，算法规模</a:t>
            </a:r>
            <a:r>
              <a:rPr lang="en-US" altLang="zh-CN" sz="2200" dirty="0">
                <a:latin typeface="Arial" panose="020B0604020202020204" pitchFamily="34" charset="0"/>
              </a:rPr>
              <a:t>n=100</a:t>
            </a:r>
            <a:r>
              <a:rPr lang="zh-CN" altLang="zh-CN" sz="2200" dirty="0">
                <a:latin typeface="Arial" panose="020B0604020202020204" pitchFamily="34" charset="0"/>
              </a:rPr>
              <a:t>，算法复杂度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</a:rPr>
              <a:t>T(n)= O(n)</a:t>
            </a:r>
            <a:r>
              <a:rPr lang="zh-CN" altLang="zh-CN" sz="2200" dirty="0">
                <a:latin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3600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zh-CN" sz="1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779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时间复杂度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911424" y="865564"/>
            <a:ext cx="11165470" cy="568056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算法的最佳、最差和平均效率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Arial" panose="020B0604020202020204" pitchFamily="34" charset="0"/>
              </a:rPr>
              <a:t>最佳时间复杂度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算法在最理想情况下的效率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400" dirty="0">
                <a:latin typeface="Arial" panose="020B0604020202020204" pitchFamily="34" charset="0"/>
              </a:rPr>
              <a:t>最差时间复杂度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算法在最坏情况下的效率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400" dirty="0">
                <a:latin typeface="Arial" panose="020B0604020202020204" pitchFamily="34" charset="0"/>
              </a:rPr>
              <a:t>平均时间复杂度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所有可能的输入数据算法的平均效率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除特别指明外，一般按最坏情况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【</a:t>
            </a:r>
            <a:r>
              <a:rPr lang="zh-CN" altLang="zh-CN" sz="2200" dirty="0">
                <a:latin typeface="Arial" panose="020B0604020202020204" pitchFamily="34" charset="0"/>
              </a:rPr>
              <a:t>例</a:t>
            </a:r>
            <a:r>
              <a:rPr lang="en-US" altLang="zh-CN" sz="2200" dirty="0">
                <a:latin typeface="Arial" panose="020B0604020202020204" pitchFamily="34" charset="0"/>
              </a:rPr>
              <a:t>14】 </a:t>
            </a:r>
            <a:r>
              <a:rPr lang="zh-CN" altLang="zh-CN" sz="2200" dirty="0">
                <a:latin typeface="Arial" panose="020B0604020202020204" pitchFamily="34" charset="0"/>
              </a:rPr>
              <a:t>顺序查找算法效率分析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在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个数据中查找某个数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720000">
              <a:lnSpc>
                <a:spcPts val="35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</a:t>
            </a:r>
            <a:r>
              <a:rPr lang="zh-CN" altLang="zh-CN" sz="2200" dirty="0">
                <a:latin typeface="Arial" panose="020B0604020202020204" pitchFamily="34" charset="0"/>
              </a:rPr>
              <a:t>最好情况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查找数正好是数列第一个，查找次数为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，最佳时间复杂度为</a:t>
            </a:r>
            <a:r>
              <a:rPr lang="en-US" altLang="zh-CN" sz="2200" dirty="0">
                <a:latin typeface="Arial" panose="020B0604020202020204" pitchFamily="34" charset="0"/>
              </a:rPr>
              <a:t>O(1)</a:t>
            </a:r>
            <a:r>
              <a:rPr lang="zh-CN" altLang="zh-CN" sz="2200" dirty="0">
                <a:latin typeface="Arial" panose="020B0604020202020204" pitchFamily="34" charset="0"/>
              </a:rPr>
              <a:t>；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720000">
              <a:lnSpc>
                <a:spcPts val="35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</a:t>
            </a:r>
            <a:r>
              <a:rPr lang="zh-CN" altLang="zh-CN" sz="2200" dirty="0">
                <a:latin typeface="Arial" panose="020B0604020202020204" pitchFamily="34" charset="0"/>
              </a:rPr>
              <a:t>最坏情况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查找数在数列最后一个，查找次数为</a:t>
            </a: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zh-CN" sz="2200" dirty="0">
                <a:latin typeface="Arial" panose="020B0604020202020204" pitchFamily="34" charset="0"/>
              </a:rPr>
              <a:t>，最差时间复杂度为</a:t>
            </a:r>
            <a:r>
              <a:rPr lang="en-US" altLang="zh-CN" sz="2200" dirty="0">
                <a:latin typeface="Arial" panose="020B0604020202020204" pitchFamily="34" charset="0"/>
              </a:rPr>
              <a:t>O(n)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720000">
              <a:lnSpc>
                <a:spcPts val="3500"/>
              </a:lnSpc>
              <a:spcBef>
                <a:spcPts val="0"/>
              </a:spcBef>
              <a:buNone/>
            </a:pPr>
            <a:r>
              <a:rPr lang="en-US" altLang="zh-CN" sz="2200" dirty="0">
                <a:latin typeface="Arial" panose="020B0604020202020204" pitchFamily="34" charset="0"/>
              </a:rPr>
              <a:t>	</a:t>
            </a:r>
            <a:r>
              <a:rPr lang="zh-CN" altLang="zh-CN" sz="2200" dirty="0">
                <a:latin typeface="Arial" panose="020B0604020202020204" pitchFamily="34" charset="0"/>
              </a:rPr>
              <a:t>等概率情况下，平均查找次数为</a:t>
            </a:r>
            <a:r>
              <a:rPr lang="en-US" altLang="zh-CN" sz="2200" dirty="0">
                <a:latin typeface="Arial" panose="020B0604020202020204" pitchFamily="34" charset="0"/>
              </a:rPr>
              <a:t>(n+1)/2</a:t>
            </a:r>
            <a:r>
              <a:rPr lang="zh-CN" altLang="zh-CN" sz="2200" dirty="0">
                <a:latin typeface="Arial" panose="020B0604020202020204" pitchFamily="34" charset="0"/>
              </a:rPr>
              <a:t>，平均时间复杂度为</a:t>
            </a:r>
            <a:r>
              <a:rPr lang="en-US" altLang="zh-CN" sz="2200" dirty="0">
                <a:latin typeface="Arial" panose="020B0604020202020204" pitchFamily="34" charset="0"/>
              </a:rPr>
              <a:t>O(n)</a:t>
            </a:r>
          </a:p>
          <a:p>
            <a:pPr marL="0" indent="720000">
              <a:lnSpc>
                <a:spcPct val="150000"/>
              </a:lnSpc>
              <a:spcBef>
                <a:spcPts val="0"/>
              </a:spcBef>
              <a:buNone/>
            </a:pPr>
            <a:endParaRPr lang="zh-CN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342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时间复杂度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381605" y="1177435"/>
            <a:ext cx="10945216" cy="5680565"/>
          </a:xfrm>
        </p:spPr>
        <p:txBody>
          <a:bodyPr/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15】 </a:t>
            </a:r>
            <a:r>
              <a:rPr lang="zh-CN" altLang="zh-CN" sz="2400" dirty="0">
                <a:latin typeface="Arial" panose="020B0604020202020204" pitchFamily="34" charset="0"/>
              </a:rPr>
              <a:t>二分查找算法效率分析。二查找算法每一次都使查找范围缩小一半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6858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最好情况</a:t>
            </a:r>
            <a:r>
              <a:rPr lang="zh-CN" altLang="en-US" sz="2200" dirty="0">
                <a:latin typeface="Arial" panose="020B0604020202020204" pitchFamily="34" charset="0"/>
              </a:rPr>
              <a:t>：待</a:t>
            </a:r>
            <a:r>
              <a:rPr lang="zh-CN" altLang="zh-CN" sz="2200" dirty="0">
                <a:latin typeface="Arial" panose="020B0604020202020204" pitchFamily="34" charset="0"/>
              </a:rPr>
              <a:t>查找</a:t>
            </a:r>
            <a:r>
              <a:rPr lang="en-US" altLang="zh-CN" sz="2200" dirty="0">
                <a:latin typeface="Arial" panose="020B0604020202020204" pitchFamily="34" charset="0"/>
              </a:rPr>
              <a:t>key</a:t>
            </a:r>
            <a:r>
              <a:rPr lang="zh-CN" altLang="zh-CN" sz="2200" dirty="0">
                <a:latin typeface="Arial" panose="020B0604020202020204" pitchFamily="34" charset="0"/>
              </a:rPr>
              <a:t>恰好在中间位置，</a:t>
            </a:r>
            <a:r>
              <a:rPr lang="en-US" altLang="zh-CN" sz="2200" dirty="0">
                <a:latin typeface="Arial" panose="020B0604020202020204" pitchFamily="34" charset="0"/>
              </a:rPr>
              <a:t>1</a:t>
            </a:r>
            <a:r>
              <a:rPr lang="zh-CN" altLang="zh-CN" sz="2200" dirty="0">
                <a:latin typeface="Arial" panose="020B0604020202020204" pitchFamily="34" charset="0"/>
              </a:rPr>
              <a:t>次找到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最坏情况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第一次查找，还剩下</a:t>
            </a:r>
            <a:r>
              <a:rPr lang="en-US" altLang="zh-CN" sz="2200" dirty="0">
                <a:latin typeface="Arial" panose="020B0604020202020204" pitchFamily="34" charset="0"/>
              </a:rPr>
              <a:t>n/2</a:t>
            </a:r>
            <a:r>
              <a:rPr lang="zh-CN" altLang="zh-CN" sz="2200" dirty="0">
                <a:latin typeface="Arial" panose="020B0604020202020204" pitchFamily="34" charset="0"/>
              </a:rPr>
              <a:t>个元素需要比较；第二次查找，还剩下</a:t>
            </a:r>
            <a:r>
              <a:rPr lang="en-US" altLang="zh-CN" sz="2200" dirty="0">
                <a:latin typeface="Arial" panose="020B0604020202020204" pitchFamily="34" charset="0"/>
              </a:rPr>
              <a:t>n/4=n/2^2</a:t>
            </a:r>
            <a:r>
              <a:rPr lang="zh-CN" altLang="zh-CN" sz="2200" dirty="0">
                <a:latin typeface="Arial" panose="020B0604020202020204" pitchFamily="34" charset="0"/>
              </a:rPr>
              <a:t>个元素需要比较；第三次查找，还剩下</a:t>
            </a:r>
            <a:r>
              <a:rPr lang="en-US" altLang="zh-CN" sz="2200" dirty="0">
                <a:latin typeface="Arial" panose="020B0604020202020204" pitchFamily="34" charset="0"/>
              </a:rPr>
              <a:t>n/8=n/2^3</a:t>
            </a:r>
            <a:r>
              <a:rPr lang="zh-CN" altLang="zh-CN" sz="2200" dirty="0">
                <a:latin typeface="Arial" panose="020B0604020202020204" pitchFamily="34" charset="0"/>
              </a:rPr>
              <a:t>个元素需要比较；……经过</a:t>
            </a:r>
            <a:r>
              <a:rPr lang="en-US" altLang="zh-CN" sz="2200" dirty="0">
                <a:latin typeface="Arial" panose="020B0604020202020204" pitchFamily="34" charset="0"/>
              </a:rPr>
              <a:t>k</a:t>
            </a:r>
            <a:r>
              <a:rPr lang="zh-CN" altLang="zh-CN" sz="2200" dirty="0">
                <a:latin typeface="Arial" panose="020B0604020202020204" pitchFamily="34" charset="0"/>
              </a:rPr>
              <a:t>次缩小后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最后剩下一个元素得到结果，即</a:t>
            </a:r>
            <a:r>
              <a:rPr lang="en-US" altLang="zh-CN" sz="2200" dirty="0">
                <a:latin typeface="Arial" panose="020B0604020202020204" pitchFamily="34" charset="0"/>
              </a:rPr>
              <a:t>n/(2^k)=1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2^k=n</a:t>
            </a:r>
            <a:r>
              <a:rPr lang="zh-CN" altLang="zh-CN" sz="2200" dirty="0">
                <a:latin typeface="Arial" panose="020B0604020202020204" pitchFamily="34" charset="0"/>
              </a:rPr>
              <a:t>。则</a:t>
            </a:r>
            <a:r>
              <a:rPr lang="en-US" altLang="zh-CN" sz="2200" dirty="0">
                <a:latin typeface="Arial" panose="020B0604020202020204" pitchFamily="34" charset="0"/>
              </a:rPr>
              <a:t>k=log2(n)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k</a:t>
            </a:r>
            <a:r>
              <a:rPr lang="zh-CN" altLang="zh-CN" sz="2200" dirty="0">
                <a:latin typeface="Arial" panose="020B0604020202020204" pitchFamily="34" charset="0"/>
              </a:rPr>
              <a:t>即为查找次数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最多为不小于</a:t>
            </a:r>
            <a:r>
              <a:rPr lang="en-US" altLang="zh-CN" sz="2200" dirty="0">
                <a:latin typeface="Arial" panose="020B0604020202020204" pitchFamily="34" charset="0"/>
              </a:rPr>
              <a:t>log2(n)</a:t>
            </a:r>
            <a:r>
              <a:rPr lang="zh-CN" altLang="zh-CN" sz="2200" dirty="0">
                <a:latin typeface="Arial" panose="020B0604020202020204" pitchFamily="34" charset="0"/>
              </a:rPr>
              <a:t>的最小整数，时间复杂度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en-US" altLang="zh-CN" sz="2200" dirty="0">
                <a:latin typeface="Arial" panose="020B0604020202020204" pitchFamily="34" charset="0"/>
              </a:rPr>
              <a:t>O(log2n)</a:t>
            </a:r>
            <a:r>
              <a:rPr lang="zh-CN" altLang="zh-CN" sz="2200" dirty="0">
                <a:latin typeface="Arial" panose="020B0604020202020204" pitchFamily="34" charset="0"/>
              </a:rPr>
              <a:t>。</a:t>
            </a:r>
          </a:p>
          <a:p>
            <a:pPr marL="6858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Arial" panose="020B0604020202020204" pitchFamily="34" charset="0"/>
              </a:rPr>
              <a:t>n</a:t>
            </a:r>
            <a:r>
              <a:rPr lang="zh-CN" altLang="en-US" sz="2200" dirty="0">
                <a:latin typeface="Arial" panose="020B0604020202020204" pitchFamily="34" charset="0"/>
              </a:rPr>
              <a:t>足够</a:t>
            </a:r>
            <a:r>
              <a:rPr lang="zh-CN" altLang="zh-CN" sz="2200" dirty="0">
                <a:latin typeface="Arial" panose="020B0604020202020204" pitchFamily="34" charset="0"/>
              </a:rPr>
              <a:t>大时，二分查找的时间效率比顺序查找高。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76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Contents</a:t>
            </a:r>
            <a:endParaRPr lang="en-US" altLang="zh-CN" dirty="0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grpSp>
        <p:nvGrpSpPr>
          <p:cNvPr id="89120" name="Group 32"/>
          <p:cNvGrpSpPr>
            <a:grpSpLocks/>
          </p:cNvGrpSpPr>
          <p:nvPr/>
        </p:nvGrpSpPr>
        <p:grpSpPr bwMode="auto">
          <a:xfrm>
            <a:off x="2567608" y="1656288"/>
            <a:ext cx="5410200" cy="665163"/>
            <a:chOff x="1152" y="1275"/>
            <a:chExt cx="3408" cy="419"/>
          </a:xfrm>
        </p:grpSpPr>
        <p:grpSp>
          <p:nvGrpSpPr>
            <p:cNvPr id="89091" name="Group 3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89092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093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094" name="AutoShape 6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sp>
          <p:nvSpPr>
            <p:cNvPr id="89099" name="Line 11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89100" name="Text Box 12"/>
            <p:cNvSpPr txBox="1">
              <a:spLocks noChangeArrowheads="1"/>
            </p:cNvSpPr>
            <p:nvPr/>
          </p:nvSpPr>
          <p:spPr bwMode="auto">
            <a:xfrm>
              <a:off x="1944" y="1323"/>
              <a:ext cx="214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5.1  </a:t>
              </a:r>
              <a:r>
                <a:rPr lang="zh-CN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算法的概念</a:t>
              </a:r>
            </a:p>
          </p:txBody>
        </p:sp>
        <p:sp>
          <p:nvSpPr>
            <p:cNvPr id="89101" name="Text Box 13"/>
            <p:cNvSpPr txBox="1">
              <a:spLocks noChangeArrowheads="1"/>
            </p:cNvSpPr>
            <p:nvPr/>
          </p:nvSpPr>
          <p:spPr bwMode="gray">
            <a:xfrm>
              <a:off x="1267" y="1315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89121" name="Group 33"/>
          <p:cNvGrpSpPr>
            <a:grpSpLocks/>
          </p:cNvGrpSpPr>
          <p:nvPr/>
        </p:nvGrpSpPr>
        <p:grpSpPr bwMode="auto">
          <a:xfrm>
            <a:off x="2558698" y="2516755"/>
            <a:ext cx="5410200" cy="665163"/>
            <a:chOff x="1152" y="1851"/>
            <a:chExt cx="3408" cy="419"/>
          </a:xfrm>
        </p:grpSpPr>
        <p:grpSp>
          <p:nvGrpSpPr>
            <p:cNvPr id="8909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89096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097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098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sp>
          <p:nvSpPr>
            <p:cNvPr id="89102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89103" name="Text Box 15"/>
            <p:cNvSpPr txBox="1">
              <a:spLocks noChangeArrowheads="1"/>
            </p:cNvSpPr>
            <p:nvPr/>
          </p:nvSpPr>
          <p:spPr bwMode="auto">
            <a:xfrm>
              <a:off x="1950" y="1899"/>
              <a:ext cx="221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ts val="1320"/>
                </a:spcBef>
                <a:spcAft>
                  <a:spcPts val="1320"/>
                </a:spcAft>
              </a:pPr>
              <a:r>
                <a:rPr lang="en-US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5.2  </a:t>
              </a:r>
              <a:r>
                <a:rPr lang="zh-CN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算法的表示</a:t>
              </a:r>
            </a:p>
          </p:txBody>
        </p:sp>
        <p:sp>
          <p:nvSpPr>
            <p:cNvPr id="89104" name="Text Box 16"/>
            <p:cNvSpPr txBox="1">
              <a:spLocks noChangeArrowheads="1"/>
            </p:cNvSpPr>
            <p:nvPr/>
          </p:nvSpPr>
          <p:spPr bwMode="gray">
            <a:xfrm>
              <a:off x="1267" y="1863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</p:grpSp>
      <p:grpSp>
        <p:nvGrpSpPr>
          <p:cNvPr id="89122" name="Group 34"/>
          <p:cNvGrpSpPr>
            <a:grpSpLocks/>
          </p:cNvGrpSpPr>
          <p:nvPr/>
        </p:nvGrpSpPr>
        <p:grpSpPr bwMode="auto">
          <a:xfrm>
            <a:off x="2571488" y="3404888"/>
            <a:ext cx="5776913" cy="665163"/>
            <a:chOff x="1152" y="2413"/>
            <a:chExt cx="3639" cy="419"/>
          </a:xfrm>
        </p:grpSpPr>
        <p:grpSp>
          <p:nvGrpSpPr>
            <p:cNvPr id="89105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89106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107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89108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sp>
          <p:nvSpPr>
            <p:cNvPr id="89113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89114" name="Text Box 26"/>
            <p:cNvSpPr txBox="1">
              <a:spLocks noChangeArrowheads="1"/>
            </p:cNvSpPr>
            <p:nvPr/>
          </p:nvSpPr>
          <p:spPr bwMode="auto">
            <a:xfrm>
              <a:off x="1942" y="2443"/>
              <a:ext cx="28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ts val="1320"/>
                </a:spcBef>
                <a:spcAft>
                  <a:spcPts val="1320"/>
                </a:spcAft>
              </a:pPr>
              <a:r>
                <a:rPr lang="en-US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5.3</a:t>
              </a:r>
              <a:r>
                <a:rPr lang="en-US" altLang="zh-CN" sz="2800" b="1" dirty="0">
                  <a:effectLst/>
                  <a:latin typeface="Times New Roman" panose="02020603050405020304" pitchFamily="18" charset="0"/>
                  <a:ea typeface="黑体" panose="02010609060101010101" pitchFamily="49" charset="-122"/>
                </a:rPr>
                <a:t>  </a:t>
              </a:r>
              <a:r>
                <a:rPr lang="zh-CN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常用的基本算法</a:t>
              </a:r>
            </a:p>
          </p:txBody>
        </p:sp>
        <p:sp>
          <p:nvSpPr>
            <p:cNvPr id="89115" name="Text Box 27"/>
            <p:cNvSpPr txBox="1">
              <a:spLocks noChangeArrowheads="1"/>
            </p:cNvSpPr>
            <p:nvPr/>
          </p:nvSpPr>
          <p:spPr bwMode="gray">
            <a:xfrm>
              <a:off x="1267" y="2420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sp>
        <p:nvSpPr>
          <p:cNvPr id="89119" name="Text Box 31"/>
          <p:cNvSpPr txBox="1">
            <a:spLocks noChangeArrowheads="1"/>
          </p:cNvSpPr>
          <p:nvPr/>
        </p:nvSpPr>
        <p:spPr bwMode="auto">
          <a:xfrm>
            <a:off x="3688590" y="71401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grpSp>
        <p:nvGrpSpPr>
          <p:cNvPr id="29" name="Group 33">
            <a:extLst>
              <a:ext uri="{FF2B5EF4-FFF2-40B4-BE49-F238E27FC236}">
                <a16:creationId xmlns="" xmlns:a16="http://schemas.microsoft.com/office/drawing/2014/main" id="{A48C0AD4-41FE-44F9-B3B7-114AF2D91B5B}"/>
              </a:ext>
            </a:extLst>
          </p:cNvPr>
          <p:cNvGrpSpPr>
            <a:grpSpLocks/>
          </p:cNvGrpSpPr>
          <p:nvPr/>
        </p:nvGrpSpPr>
        <p:grpSpPr bwMode="auto">
          <a:xfrm>
            <a:off x="2611486" y="4289961"/>
            <a:ext cx="5410200" cy="665163"/>
            <a:chOff x="1152" y="1851"/>
            <a:chExt cx="3408" cy="419"/>
          </a:xfrm>
        </p:grpSpPr>
        <p:grpSp>
          <p:nvGrpSpPr>
            <p:cNvPr id="30" name="Group 7">
              <a:extLst>
                <a:ext uri="{FF2B5EF4-FFF2-40B4-BE49-F238E27FC236}">
                  <a16:creationId xmlns="" xmlns:a16="http://schemas.microsoft.com/office/drawing/2014/main" id="{DD99117F-89BE-453F-B387-2527F81FE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34" name="AutoShape 8">
                <a:extLst>
                  <a:ext uri="{FF2B5EF4-FFF2-40B4-BE49-F238E27FC236}">
                    <a16:creationId xmlns="" xmlns:a16="http://schemas.microsoft.com/office/drawing/2014/main" id="{2F33CABD-9DB2-42F3-AA42-977102F7CE1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35" name="AutoShape 9">
                <a:extLst>
                  <a:ext uri="{FF2B5EF4-FFF2-40B4-BE49-F238E27FC236}">
                    <a16:creationId xmlns="" xmlns:a16="http://schemas.microsoft.com/office/drawing/2014/main" id="{2F90604E-699E-4C2E-A0F5-3E85A22BEA6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36" name="AutoShape 10">
                <a:extLst>
                  <a:ext uri="{FF2B5EF4-FFF2-40B4-BE49-F238E27FC236}">
                    <a16:creationId xmlns="" xmlns:a16="http://schemas.microsoft.com/office/drawing/2014/main" id="{70892783-71CE-4690-BA56-F1E34D16A2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sp>
          <p:nvSpPr>
            <p:cNvPr id="31" name="Line 14">
              <a:extLst>
                <a:ext uri="{FF2B5EF4-FFF2-40B4-BE49-F238E27FC236}">
                  <a16:creationId xmlns="" xmlns:a16="http://schemas.microsoft.com/office/drawing/2014/main" id="{A9EC51D2-5F3A-44B9-A1F9-97D1E5744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32" name="Text Box 15">
              <a:extLst>
                <a:ext uri="{FF2B5EF4-FFF2-40B4-BE49-F238E27FC236}">
                  <a16:creationId xmlns="" xmlns:a16="http://schemas.microsoft.com/office/drawing/2014/main" id="{C9ED52E8-AE38-4F08-9ABF-65F927852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7" y="1899"/>
              <a:ext cx="211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ts val="1320"/>
                </a:spcBef>
                <a:spcAft>
                  <a:spcPts val="1320"/>
                </a:spcAft>
              </a:pPr>
              <a:r>
                <a:rPr lang="en-US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5.4  </a:t>
              </a:r>
              <a:r>
                <a:rPr lang="zh-CN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算法效率</a:t>
              </a:r>
            </a:p>
          </p:txBody>
        </p:sp>
        <p:sp>
          <p:nvSpPr>
            <p:cNvPr id="33" name="Text Box 16">
              <a:extLst>
                <a:ext uri="{FF2B5EF4-FFF2-40B4-BE49-F238E27FC236}">
                  <a16:creationId xmlns="" xmlns:a16="http://schemas.microsoft.com/office/drawing/2014/main" id="{EFB30C85-91BA-4483-9079-9C167A9F0FA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7" y="1877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grpSp>
        <p:nvGrpSpPr>
          <p:cNvPr id="45" name="Group 33">
            <a:extLst>
              <a:ext uri="{FF2B5EF4-FFF2-40B4-BE49-F238E27FC236}">
                <a16:creationId xmlns="" xmlns:a16="http://schemas.microsoft.com/office/drawing/2014/main" id="{B35BAD22-3160-4362-B4EF-E4878AD9A2A8}"/>
              </a:ext>
            </a:extLst>
          </p:cNvPr>
          <p:cNvGrpSpPr>
            <a:grpSpLocks/>
          </p:cNvGrpSpPr>
          <p:nvPr/>
        </p:nvGrpSpPr>
        <p:grpSpPr bwMode="auto">
          <a:xfrm>
            <a:off x="2577883" y="5157572"/>
            <a:ext cx="6834188" cy="665163"/>
            <a:chOff x="1152" y="1851"/>
            <a:chExt cx="4305" cy="419"/>
          </a:xfrm>
        </p:grpSpPr>
        <p:grpSp>
          <p:nvGrpSpPr>
            <p:cNvPr id="46" name="Group 7">
              <a:extLst>
                <a:ext uri="{FF2B5EF4-FFF2-40B4-BE49-F238E27FC236}">
                  <a16:creationId xmlns="" xmlns:a16="http://schemas.microsoft.com/office/drawing/2014/main" id="{873E48EB-5770-4884-90F3-7F566471E2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50" name="AutoShape 8">
                <a:extLst>
                  <a:ext uri="{FF2B5EF4-FFF2-40B4-BE49-F238E27FC236}">
                    <a16:creationId xmlns="" xmlns:a16="http://schemas.microsoft.com/office/drawing/2014/main" id="{53801B74-422B-41E3-B6F2-02B77651BD6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51" name="AutoShape 9">
                <a:extLst>
                  <a:ext uri="{FF2B5EF4-FFF2-40B4-BE49-F238E27FC236}">
                    <a16:creationId xmlns="" xmlns:a16="http://schemas.microsoft.com/office/drawing/2014/main" id="{7C560DD0-FD6C-477B-A85C-C885B72528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52" name="AutoShape 10">
                <a:extLst>
                  <a:ext uri="{FF2B5EF4-FFF2-40B4-BE49-F238E27FC236}">
                    <a16:creationId xmlns="" xmlns:a16="http://schemas.microsoft.com/office/drawing/2014/main" id="{814516CD-4618-4FBF-BAA7-EF687D362BA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264" y="2711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</p:grpSp>
        <p:sp>
          <p:nvSpPr>
            <p:cNvPr id="47" name="Line 14">
              <a:extLst>
                <a:ext uri="{FF2B5EF4-FFF2-40B4-BE49-F238E27FC236}">
                  <a16:creationId xmlns="" xmlns:a16="http://schemas.microsoft.com/office/drawing/2014/main" id="{60F0C878-04DE-4DCB-9886-3816A06CA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  <p:sp>
          <p:nvSpPr>
            <p:cNvPr id="48" name="Text Box 15">
              <a:extLst>
                <a:ext uri="{FF2B5EF4-FFF2-40B4-BE49-F238E27FC236}">
                  <a16:creationId xmlns="" xmlns:a16="http://schemas.microsoft.com/office/drawing/2014/main" id="{E76F5EE3-0D7D-4431-BD41-49868374D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9" y="1868"/>
              <a:ext cx="351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ts val="1320"/>
                </a:spcBef>
                <a:spcAft>
                  <a:spcPts val="1320"/>
                </a:spcAft>
              </a:pPr>
              <a:r>
                <a:rPr lang="en-US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5.5 </a:t>
              </a:r>
              <a:r>
                <a:rPr lang="zh-CN" altLang="zh-CN" sz="2800" b="1" dirty="0">
                  <a:solidFill>
                    <a:schemeClr val="tx2"/>
                  </a:solidFill>
                  <a:ea typeface="宋体" panose="02010600030101010101" pitchFamily="2" charset="-122"/>
                </a:rPr>
                <a:t>算法可视化工具</a:t>
              </a:r>
              <a:r>
                <a:rPr lang="en-US" altLang="zh-CN" sz="2800" dirty="0">
                  <a:solidFill>
                    <a:schemeClr val="tx2"/>
                  </a:solidFill>
                  <a:ea typeface="宋体" panose="02010600030101010101" pitchFamily="2" charset="-122"/>
                </a:rPr>
                <a:t>Raptor</a:t>
              </a:r>
              <a:endParaRPr lang="zh-CN" altLang="zh-CN" sz="2800" dirty="0">
                <a:solidFill>
                  <a:schemeClr val="tx2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9" name="Text Box 16">
              <a:extLst>
                <a:ext uri="{FF2B5EF4-FFF2-40B4-BE49-F238E27FC236}">
                  <a16:creationId xmlns="" xmlns:a16="http://schemas.microsoft.com/office/drawing/2014/main" id="{249EAB06-9619-4B1D-8BA9-553817D13DD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67" y="186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空间复杂度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670882" y="1563112"/>
            <a:ext cx="6969734" cy="400930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空间复杂度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算法需要消耗的内存空间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算法的存储空间</a:t>
            </a:r>
            <a:r>
              <a:rPr lang="en-US" altLang="zh-CN" sz="2400" dirty="0">
                <a:latin typeface="Arial" panose="020B0604020202020204" pitchFamily="34" charset="0"/>
              </a:rPr>
              <a:t>f(n)</a:t>
            </a:r>
            <a:r>
              <a:rPr lang="zh-CN" altLang="zh-CN" sz="2400" dirty="0">
                <a:latin typeface="Arial" panose="020B0604020202020204" pitchFamily="34" charset="0"/>
              </a:rPr>
              <a:t>与问题规模</a:t>
            </a:r>
            <a:r>
              <a:rPr lang="en-US" altLang="zh-CN" sz="2400" dirty="0">
                <a:latin typeface="Arial" panose="020B0604020202020204" pitchFamily="34" charset="0"/>
              </a:rPr>
              <a:t>n</a:t>
            </a:r>
            <a:r>
              <a:rPr lang="zh-CN" altLang="zh-CN" sz="2400" dirty="0">
                <a:latin typeface="Arial" panose="020B0604020202020204" pitchFamily="34" charset="0"/>
              </a:rPr>
              <a:t>之间的增长关系，记为</a:t>
            </a:r>
            <a:r>
              <a:rPr lang="en-US" altLang="zh-CN" sz="2400" dirty="0">
                <a:latin typeface="Arial" panose="020B0604020202020204" pitchFamily="34" charset="0"/>
              </a:rPr>
              <a:t>S(n)=O(f(n))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Arial" panose="020B0604020202020204" pitchFamily="34" charset="0"/>
              </a:rPr>
              <a:t>随着计算机技术</a:t>
            </a:r>
            <a:r>
              <a:rPr lang="zh-CN" altLang="en-US" sz="2400" dirty="0">
                <a:latin typeface="Arial" panose="020B0604020202020204" pitchFamily="34" charset="0"/>
              </a:rPr>
              <a:t>的</a:t>
            </a:r>
            <a:r>
              <a:rPr lang="zh-CN" altLang="zh-CN" sz="2400" dirty="0">
                <a:latin typeface="Arial" panose="020B0604020202020204" pitchFamily="34" charset="0"/>
              </a:rPr>
              <a:t>发展，空间资源变得不</a:t>
            </a:r>
            <a:r>
              <a:rPr lang="zh-CN" altLang="en-US" sz="2400" dirty="0">
                <a:latin typeface="Arial" panose="020B0604020202020204" pitchFamily="34" charset="0"/>
              </a:rPr>
              <a:t>再</a:t>
            </a:r>
            <a:r>
              <a:rPr lang="zh-CN" altLang="zh-CN" sz="2400" dirty="0">
                <a:latin typeface="Arial" panose="020B0604020202020204" pitchFamily="34" charset="0"/>
              </a:rPr>
              <a:t>那么重要</a:t>
            </a:r>
            <a:r>
              <a:rPr lang="zh-CN" altLang="en-US" sz="2400" dirty="0">
                <a:latin typeface="Arial" panose="020B0604020202020204" pitchFamily="34" charset="0"/>
              </a:rPr>
              <a:t>。在存储容量许可情况下</a:t>
            </a:r>
            <a:r>
              <a:rPr lang="zh-CN" altLang="zh-CN" sz="2400" dirty="0">
                <a:latin typeface="Arial" panose="020B0604020202020204" pitchFamily="34" charset="0"/>
              </a:rPr>
              <a:t>，主要精力集中在时间效率的考量上</a:t>
            </a:r>
            <a:r>
              <a:rPr lang="zh-CN" altLang="en-US" sz="2400" dirty="0">
                <a:latin typeface="Arial" panose="020B0604020202020204" pitchFamily="34" charset="0"/>
              </a:rPr>
              <a:t>，</a:t>
            </a:r>
            <a:r>
              <a:rPr lang="zh-CN" altLang="zh-CN" sz="2400" dirty="0">
                <a:latin typeface="Arial" panose="020B0604020202020204" pitchFamily="34" charset="0"/>
              </a:rPr>
              <a:t>一般</a:t>
            </a:r>
            <a:r>
              <a:rPr lang="zh-CN" altLang="en-US" sz="2400" dirty="0">
                <a:latin typeface="Arial" panose="020B0604020202020204" pitchFamily="34" charset="0"/>
              </a:rPr>
              <a:t>都是用空间换时间。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1B88046-2375-4FC5-A6AA-CD2094D57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01" y="2204864"/>
            <a:ext cx="2967991" cy="27258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6777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116238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5.4 </a:t>
            </a:r>
            <a:r>
              <a:rPr lang="zh-CN" altLang="zh-CN" dirty="0"/>
              <a:t>算法可视化工具</a:t>
            </a:r>
            <a:r>
              <a:rPr lang="en-US" altLang="zh-CN" dirty="0"/>
              <a:t>Raptor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14742" y="903141"/>
            <a:ext cx="10865834" cy="2021803"/>
          </a:xfrm>
        </p:spPr>
        <p:txBody>
          <a:bodyPr/>
          <a:lstStyle/>
          <a:p>
            <a:pPr indent="2667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Raptor</a:t>
            </a:r>
            <a:r>
              <a:rPr lang="zh-CN" altLang="zh-CN" sz="2400" dirty="0">
                <a:latin typeface="Arial" panose="020B0604020202020204" pitchFamily="34" charset="0"/>
              </a:rPr>
              <a:t>是一种基于流程图仿真的可视化编程环境，</a:t>
            </a:r>
            <a:r>
              <a:rPr lang="zh-CN" altLang="en-US" sz="2400" dirty="0">
                <a:latin typeface="Arial" panose="020B0604020202020204" pitchFamily="34" charset="0"/>
              </a:rPr>
              <a:t>可帮助学生绕过编程语言，实现</a:t>
            </a:r>
            <a:r>
              <a:rPr lang="zh-CN" altLang="zh-CN" sz="2400" dirty="0">
                <a:latin typeface="Arial" panose="020B0604020202020204" pitchFamily="34" charset="0"/>
              </a:rPr>
              <a:t>算法设计和运行验证</a:t>
            </a:r>
            <a:r>
              <a:rPr lang="zh-CN" altLang="en-US" sz="2400" dirty="0">
                <a:latin typeface="Arial" panose="020B0604020202020204" pitchFamily="34" charset="0"/>
              </a:rPr>
              <a:t>结果</a:t>
            </a:r>
            <a:r>
              <a:rPr lang="zh-CN" altLang="zh-CN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主界面窗口和主控台窗口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2050" name="图片 1">
            <a:extLst>
              <a:ext uri="{FF2B5EF4-FFF2-40B4-BE49-F238E27FC236}">
                <a16:creationId xmlns="" xmlns:a16="http://schemas.microsoft.com/office/drawing/2014/main" id="{D34F7996-A769-4728-8115-A3E762C4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" r="26727"/>
          <a:stretch/>
        </p:blipFill>
        <p:spPr bwMode="auto">
          <a:xfrm>
            <a:off x="4223792" y="2264520"/>
            <a:ext cx="6048672" cy="458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242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Raptor</a:t>
            </a:r>
            <a:r>
              <a:rPr lang="zh-CN" altLang="zh-CN" dirty="0"/>
              <a:t>使用基础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347700" y="1256384"/>
            <a:ext cx="11496600" cy="4345232"/>
          </a:xfrm>
        </p:spPr>
        <p:txBody>
          <a:bodyPr/>
          <a:lstStyle/>
          <a:p>
            <a:pPr marL="267970" indent="127000" algn="just">
              <a:lnSpc>
                <a:spcPts val="3800"/>
              </a:lnSpc>
              <a:spcAft>
                <a:spcPts val="0"/>
              </a:spcAft>
            </a:pPr>
            <a:r>
              <a:rPr lang="en-US" altLang="zh-CN" sz="2200" b="1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常量</a:t>
            </a:r>
            <a:r>
              <a:rPr lang="zh-CN" altLang="en-US" sz="2000" kern="105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系统内部定义若干常量符号。</a:t>
            </a:r>
            <a:r>
              <a:rPr lang="zh-CN" altLang="en-US" sz="2400" dirty="0">
                <a:latin typeface="Arial" panose="020B0604020202020204" pitchFamily="34" charset="0"/>
              </a:rPr>
              <a:t>如：</a:t>
            </a:r>
            <a:r>
              <a:rPr lang="en-US" altLang="zh-CN" sz="2400" dirty="0">
                <a:latin typeface="Arial" panose="020B0604020202020204" pitchFamily="34" charset="0"/>
              </a:rPr>
              <a:t>Pi</a:t>
            </a:r>
            <a:r>
              <a:rPr lang="zh-CN" altLang="en-US" sz="2400" dirty="0">
                <a:latin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</a:rPr>
              <a:t>3.1416 </a:t>
            </a:r>
            <a:endParaRPr lang="zh-CN" altLang="zh-CN" sz="2400" dirty="0">
              <a:latin typeface="Arial" panose="020B0604020202020204" pitchFamily="34" charset="0"/>
            </a:endParaRPr>
          </a:p>
          <a:p>
            <a:pPr marL="267970" indent="127000" algn="just">
              <a:lnSpc>
                <a:spcPts val="3800"/>
              </a:lnSpc>
              <a:spcAft>
                <a:spcPts val="0"/>
              </a:spcAft>
            </a:pPr>
            <a:r>
              <a:rPr lang="en-US" altLang="zh-CN" sz="2200" b="1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变量</a:t>
            </a:r>
            <a:r>
              <a:rPr lang="zh-CN" altLang="en-US" sz="2000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表示</a:t>
            </a:r>
            <a:r>
              <a:rPr lang="zh-CN" altLang="en-US" sz="2200" dirty="0">
                <a:latin typeface="Arial" panose="020B0604020202020204" pitchFamily="34" charset="0"/>
              </a:rPr>
              <a:t>在</a:t>
            </a:r>
            <a:r>
              <a:rPr lang="zh-CN" altLang="zh-CN" sz="2200" dirty="0">
                <a:latin typeface="Arial" panose="020B0604020202020204" pitchFamily="34" charset="0"/>
              </a:rPr>
              <a:t>计算机内存中的位置，用于保存数据值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r>
              <a:rPr lang="zh-CN" altLang="zh-CN" sz="2200" dirty="0">
                <a:latin typeface="Arial" panose="020B0604020202020204" pitchFamily="34" charset="0"/>
              </a:rPr>
              <a:t>变量值在执行过程中可以改变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610870" algn="just">
              <a:lnSpc>
                <a:spcPts val="38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Arial" panose="020B0604020202020204" pitchFamily="34" charset="0"/>
              </a:rPr>
              <a:t>变量</a:t>
            </a:r>
            <a:r>
              <a:rPr lang="zh-CN" altLang="en-US" sz="2200" dirty="0">
                <a:latin typeface="Arial" panose="020B0604020202020204" pitchFamily="34" charset="0"/>
              </a:rPr>
              <a:t>命</a:t>
            </a:r>
            <a:r>
              <a:rPr lang="zh-CN" altLang="zh-CN" sz="2200" dirty="0">
                <a:latin typeface="Arial" panose="020B0604020202020204" pitchFamily="34" charset="0"/>
              </a:rPr>
              <a:t>名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必须以字母开头，可以包含字母、数字、下划线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610870" algn="just">
              <a:lnSpc>
                <a:spcPts val="38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Arial" panose="020B0604020202020204" pitchFamily="34" charset="0"/>
              </a:rPr>
              <a:t>变量类型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数值型（</a:t>
            </a:r>
            <a:r>
              <a:rPr lang="en-US" altLang="zh-CN" sz="2200" dirty="0">
                <a:latin typeface="Arial" panose="020B0604020202020204" pitchFamily="34" charset="0"/>
              </a:rPr>
              <a:t>Number</a:t>
            </a:r>
            <a:r>
              <a:rPr lang="zh-CN" altLang="zh-CN" sz="2200" dirty="0">
                <a:latin typeface="Arial" panose="020B0604020202020204" pitchFamily="34" charset="0"/>
              </a:rPr>
              <a:t>）、字符型（</a:t>
            </a:r>
            <a:r>
              <a:rPr lang="en-US" altLang="zh-CN" sz="2200" dirty="0">
                <a:latin typeface="Arial" panose="020B0604020202020204" pitchFamily="34" charset="0"/>
              </a:rPr>
              <a:t>Character</a:t>
            </a:r>
            <a:r>
              <a:rPr lang="zh-CN" altLang="zh-CN" sz="2200" dirty="0">
                <a:latin typeface="Arial" panose="020B0604020202020204" pitchFamily="34" charset="0"/>
              </a:rPr>
              <a:t>）、字符串型（</a:t>
            </a:r>
            <a:r>
              <a:rPr lang="en-US" altLang="zh-CN" sz="2200" dirty="0">
                <a:latin typeface="Arial" panose="020B0604020202020204" pitchFamily="34" charset="0"/>
              </a:rPr>
              <a:t>String</a:t>
            </a:r>
            <a:r>
              <a:rPr lang="zh-CN" altLang="zh-CN" sz="2200" dirty="0">
                <a:latin typeface="Arial" panose="020B0604020202020204" pitchFamily="34" charset="0"/>
              </a:rPr>
              <a:t>）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ts val="3800"/>
              </a:lnSpc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字符型存储一个字符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用单引号括起，</a:t>
            </a:r>
            <a:r>
              <a:rPr lang="zh-CN" altLang="en-US" sz="2200" dirty="0">
                <a:latin typeface="Arial" panose="020B0604020202020204" pitchFamily="34" charset="0"/>
              </a:rPr>
              <a:t>如 </a:t>
            </a:r>
            <a:r>
              <a:rPr lang="en-US" altLang="zh-CN" sz="22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‘</a:t>
            </a:r>
            <a:r>
              <a:rPr lang="en-US" altLang="zh-CN" sz="2200" dirty="0">
                <a:latin typeface="Arial" panose="020B0604020202020204" pitchFamily="34" charset="0"/>
              </a:rPr>
              <a:t>A</a:t>
            </a:r>
            <a:r>
              <a:rPr lang="en-US" altLang="zh-CN" sz="22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’</a:t>
            </a:r>
            <a:r>
              <a:rPr lang="zh-CN" altLang="en-US" sz="2200" dirty="0">
                <a:latin typeface="Arial" panose="020B0604020202020204" pitchFamily="34" charset="0"/>
              </a:rPr>
              <a:t>；</a:t>
            </a:r>
            <a:r>
              <a:rPr lang="zh-CN" altLang="zh-CN" sz="2200" dirty="0">
                <a:latin typeface="Arial" panose="020B0604020202020204" pitchFamily="34" charset="0"/>
              </a:rPr>
              <a:t>字符串型用双引号</a:t>
            </a:r>
            <a:r>
              <a:rPr lang="zh-CN" altLang="en-US" sz="2200" dirty="0">
                <a:latin typeface="Arial" panose="020B0604020202020204" pitchFamily="34" charset="0"/>
              </a:rPr>
              <a:t>，如</a:t>
            </a:r>
            <a:r>
              <a:rPr lang="zh-CN" altLang="en-US" sz="22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“</a:t>
            </a:r>
            <a:r>
              <a:rPr lang="en-US" altLang="zh-CN" sz="2200" dirty="0">
                <a:latin typeface="Arial" panose="020B0604020202020204" pitchFamily="34" charset="0"/>
              </a:rPr>
              <a:t>HELLO</a:t>
            </a:r>
            <a:r>
              <a:rPr lang="zh-CN" altLang="en-US" sz="22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”</a:t>
            </a:r>
            <a:endParaRPr lang="en-US" altLang="zh-CN" sz="22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685800" algn="just">
              <a:lnSpc>
                <a:spcPts val="38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sz="2200" b="1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数组变量</a:t>
            </a:r>
            <a:r>
              <a:rPr lang="zh-CN" altLang="en-US" sz="2200" dirty="0">
                <a:latin typeface="Arial" panose="020B0604020202020204" pitchFamily="34" charset="0"/>
              </a:rPr>
              <a:t>：</a:t>
            </a:r>
            <a:r>
              <a:rPr lang="zh-CN" altLang="zh-CN" sz="2200" dirty="0">
                <a:latin typeface="Arial" panose="020B0604020202020204" pitchFamily="34" charset="0"/>
              </a:rPr>
              <a:t>数组是有序数据的集合</a:t>
            </a:r>
            <a:r>
              <a:rPr lang="zh-CN" altLang="en-US" sz="2200" dirty="0">
                <a:latin typeface="Arial" panose="020B0604020202020204" pitchFamily="34" charset="0"/>
              </a:rPr>
              <a:t>。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indent="0" algn="just">
              <a:lnSpc>
                <a:spcPts val="3800"/>
              </a:lnSpc>
              <a:spcAft>
                <a:spcPts val="0"/>
              </a:spcAft>
              <a:buNone/>
            </a:pPr>
            <a:r>
              <a:rPr lang="zh-CN" altLang="zh-CN" sz="2200" dirty="0">
                <a:latin typeface="Arial" panose="020B0604020202020204" pitchFamily="34" charset="0"/>
              </a:rPr>
              <a:t>命名约定：数组变量名加上方括号中的数字</a:t>
            </a:r>
            <a:r>
              <a:rPr lang="en-US" altLang="zh-CN" sz="2200" dirty="0">
                <a:latin typeface="Arial" panose="020B0604020202020204" pitchFamily="34" charset="0"/>
              </a:rPr>
              <a:t>(&gt;0</a:t>
            </a:r>
            <a:r>
              <a:rPr lang="zh-CN" altLang="zh-CN" sz="2200" dirty="0">
                <a:latin typeface="Arial" panose="020B0604020202020204" pitchFamily="34" charset="0"/>
              </a:rPr>
              <a:t>整数</a:t>
            </a:r>
            <a:r>
              <a:rPr lang="en-US" altLang="zh-CN" sz="2200" dirty="0">
                <a:latin typeface="Arial" panose="020B0604020202020204" pitchFamily="34" charset="0"/>
              </a:rPr>
              <a:t>)</a:t>
            </a:r>
            <a:r>
              <a:rPr lang="zh-CN" altLang="zh-CN" sz="2200" dirty="0">
                <a:latin typeface="Arial" panose="020B0604020202020204" pitchFamily="34" charset="0"/>
              </a:rPr>
              <a:t>表示，如</a:t>
            </a:r>
            <a:r>
              <a:rPr lang="en-US" altLang="zh-CN" sz="2200" dirty="0">
                <a:latin typeface="Arial" panose="020B0604020202020204" pitchFamily="34" charset="0"/>
              </a:rPr>
              <a:t>scores[1]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scores[2]</a:t>
            </a:r>
            <a:r>
              <a:rPr lang="zh-CN" altLang="zh-CN" sz="2200" dirty="0">
                <a:latin typeface="Arial" panose="020B0604020202020204" pitchFamily="34" charset="0"/>
              </a:rPr>
              <a:t>，</a:t>
            </a:r>
            <a:r>
              <a:rPr lang="en-US" altLang="zh-CN" sz="2200" dirty="0">
                <a:latin typeface="Arial" panose="020B0604020202020204" pitchFamily="34" charset="0"/>
              </a:rPr>
              <a:t>scores[3]…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8180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Raptor</a:t>
            </a:r>
            <a:r>
              <a:rPr lang="zh-CN" altLang="zh-CN" dirty="0"/>
              <a:t>使用基础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95400" y="1052736"/>
            <a:ext cx="7488832" cy="3312368"/>
          </a:xfrm>
        </p:spPr>
        <p:txBody>
          <a:bodyPr/>
          <a:lstStyle/>
          <a:p>
            <a:pPr marL="267970" indent="127000"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基本运算包括以下几大类</a:t>
            </a:r>
          </a:p>
          <a:p>
            <a:pPr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400" dirty="0"/>
              <a:t>数学运算：＋、－、＊、／、</a:t>
            </a:r>
            <a:r>
              <a:rPr lang="en-US" altLang="zh-CN" sz="2400" dirty="0"/>
              <a:t>^</a:t>
            </a:r>
            <a:r>
              <a:rPr lang="zh-CN" altLang="zh-CN" sz="2400" dirty="0"/>
              <a:t>或＊＊、</a:t>
            </a:r>
            <a:r>
              <a:rPr lang="en-US" altLang="zh-CN" sz="2400" dirty="0"/>
              <a:t>mod</a:t>
            </a:r>
          </a:p>
          <a:p>
            <a:pPr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400" dirty="0"/>
              <a:t>字符运算：＋（字符串连接）</a:t>
            </a:r>
          </a:p>
          <a:p>
            <a:pPr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400" dirty="0"/>
              <a:t>关系运算：</a:t>
            </a:r>
            <a:r>
              <a:rPr lang="en-US" altLang="zh-CN" sz="2400" dirty="0"/>
              <a:t>&gt;</a:t>
            </a:r>
            <a:r>
              <a:rPr lang="zh-CN" altLang="zh-CN" sz="2400" dirty="0"/>
              <a:t>、</a:t>
            </a:r>
            <a:r>
              <a:rPr lang="en-US" altLang="zh-CN" sz="2400" dirty="0"/>
              <a:t>&gt;=</a:t>
            </a:r>
            <a:r>
              <a:rPr lang="zh-CN" altLang="zh-CN" sz="2400" dirty="0"/>
              <a:t>、</a:t>
            </a:r>
            <a:r>
              <a:rPr lang="en-US" altLang="zh-CN" sz="2400" dirty="0"/>
              <a:t>&lt;</a:t>
            </a:r>
            <a:r>
              <a:rPr lang="zh-CN" altLang="zh-CN" sz="2400" dirty="0"/>
              <a:t>、</a:t>
            </a:r>
            <a:r>
              <a:rPr lang="en-US" altLang="zh-CN" sz="2400" dirty="0"/>
              <a:t>&lt;=</a:t>
            </a:r>
            <a:r>
              <a:rPr lang="zh-CN" altLang="zh-CN" sz="2400" dirty="0"/>
              <a:t>、</a:t>
            </a:r>
            <a:r>
              <a:rPr lang="en-US" altLang="zh-CN" sz="2400" dirty="0"/>
              <a:t>=</a:t>
            </a:r>
            <a:r>
              <a:rPr lang="zh-CN" altLang="zh-CN" sz="2400" dirty="0"/>
              <a:t>、</a:t>
            </a:r>
            <a:r>
              <a:rPr lang="en-US" altLang="zh-CN" sz="2400" dirty="0"/>
              <a:t>!= </a:t>
            </a:r>
            <a:r>
              <a:rPr lang="zh-CN" altLang="zh-CN" sz="2400" dirty="0"/>
              <a:t>或</a:t>
            </a:r>
            <a:r>
              <a:rPr lang="en-US" altLang="zh-CN" sz="2400" dirty="0"/>
              <a:t> /=</a:t>
            </a:r>
            <a:endParaRPr lang="zh-CN" altLang="zh-CN" sz="2400" dirty="0"/>
          </a:p>
          <a:p>
            <a:pPr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zh-CN" sz="2400" dirty="0"/>
              <a:t>逻辑运算：</a:t>
            </a:r>
            <a:r>
              <a:rPr lang="en-US" altLang="zh-CN" sz="2400" dirty="0"/>
              <a:t>and</a:t>
            </a:r>
            <a:r>
              <a:rPr lang="zh-CN" altLang="zh-CN" sz="2400" dirty="0"/>
              <a:t>、</a:t>
            </a:r>
            <a:r>
              <a:rPr lang="en-US" altLang="zh-CN" sz="2400" dirty="0"/>
              <a:t>or</a:t>
            </a:r>
            <a:r>
              <a:rPr lang="zh-CN" altLang="zh-CN" sz="2400" dirty="0"/>
              <a:t>、</a:t>
            </a:r>
            <a:r>
              <a:rPr lang="en-US" altLang="zh-CN" sz="2400" dirty="0"/>
              <a:t>not</a:t>
            </a:r>
            <a:endParaRPr lang="zh-CN" altLang="zh-CN" sz="2400" dirty="0"/>
          </a:p>
          <a:p>
            <a:pPr marL="267970" indent="127000" algn="just"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2347F61-C7E7-46B8-9C72-1F58EA4F10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9" y="3992393"/>
            <a:ext cx="1891715" cy="2185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6CEA822-9D5B-4C91-B13A-2C2C769C93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CFD"/>
              </a:clrFrom>
              <a:clrTo>
                <a:srgbClr val="FEFC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5" y="3982740"/>
            <a:ext cx="1891715" cy="21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4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Raptor</a:t>
            </a:r>
            <a:r>
              <a:rPr lang="zh-CN" altLang="zh-CN" dirty="0"/>
              <a:t>使用基础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1746890" y="788850"/>
            <a:ext cx="7892250" cy="563563"/>
          </a:xfrm>
        </p:spPr>
        <p:txBody>
          <a:bodyPr/>
          <a:lstStyle/>
          <a:p>
            <a:pPr marL="267970" indent="127000"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常用的内置函数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：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44</a:t>
            </a:fld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443F61D5-B37E-4534-91CB-B0C889A2F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71542"/>
              </p:ext>
            </p:extLst>
          </p:nvPr>
        </p:nvGraphicFramePr>
        <p:xfrm>
          <a:off x="1415480" y="1543221"/>
          <a:ext cx="9217024" cy="4910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3987">
                  <a:extLst>
                    <a:ext uri="{9D8B030D-6E8A-4147-A177-3AD203B41FA5}">
                      <a16:colId xmlns="" xmlns:a16="http://schemas.microsoft.com/office/drawing/2014/main" val="2302463072"/>
                    </a:ext>
                  </a:extLst>
                </a:gridCol>
                <a:gridCol w="3051501">
                  <a:extLst>
                    <a:ext uri="{9D8B030D-6E8A-4147-A177-3AD203B41FA5}">
                      <a16:colId xmlns="" xmlns:a16="http://schemas.microsoft.com/office/drawing/2014/main" val="3536378143"/>
                    </a:ext>
                  </a:extLst>
                </a:gridCol>
                <a:gridCol w="4461536">
                  <a:extLst>
                    <a:ext uri="{9D8B030D-6E8A-4147-A177-3AD203B41FA5}">
                      <a16:colId xmlns="" xmlns:a16="http://schemas.microsoft.com/office/drawing/2014/main" val="166969039"/>
                    </a:ext>
                  </a:extLst>
                </a:gridCol>
              </a:tblGrid>
              <a:tr h="504518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函数名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含义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范例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31609889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abs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绝对值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abs(-8)=8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030560687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ceiling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向上取整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ceiling(5.9)=6</a:t>
                      </a:r>
                      <a:r>
                        <a:rPr lang="zh-CN" sz="1600" kern="100" dirty="0">
                          <a:effectLst/>
                        </a:rPr>
                        <a:t>，</a:t>
                      </a:r>
                      <a:r>
                        <a:rPr lang="en-US" sz="1600" kern="100" dirty="0">
                          <a:effectLst/>
                        </a:rPr>
                        <a:t>ceiling(-5.9)=-5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04894404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floor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向下取整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floor(5.9)=5</a:t>
                      </a:r>
                      <a:r>
                        <a:rPr lang="zh-CN" sz="1600" kern="100" dirty="0">
                          <a:effectLst/>
                        </a:rPr>
                        <a:t>，</a:t>
                      </a:r>
                      <a:r>
                        <a:rPr lang="en-US" sz="1600" kern="100" dirty="0">
                          <a:effectLst/>
                        </a:rPr>
                        <a:t>floor(-5.9)=-6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340517097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sqrt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平方根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sqrt(9)=3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469291958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log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自然对数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zh-CN" sz="1600" kern="100" dirty="0">
                          <a:effectLst/>
                        </a:rPr>
                        <a:t>以</a:t>
                      </a:r>
                      <a:r>
                        <a:rPr lang="en-US" sz="1600" kern="100" dirty="0">
                          <a:effectLst/>
                        </a:rPr>
                        <a:t>e</a:t>
                      </a:r>
                      <a:r>
                        <a:rPr lang="zh-CN" sz="1600" kern="100" dirty="0">
                          <a:effectLst/>
                        </a:rPr>
                        <a:t>为底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log(e)=1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976349827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max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两个数的最大数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max(5,8)=8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346120411"/>
                  </a:ext>
                </a:extLst>
              </a:tr>
              <a:tr h="426900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两个数的最小数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min(5,8)=5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3495837603"/>
                  </a:ext>
                </a:extLst>
              </a:tr>
              <a:tr h="504518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random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生成一个</a:t>
                      </a:r>
                      <a:r>
                        <a:rPr lang="en-US" sz="1600" kern="100" dirty="0">
                          <a:effectLst/>
                        </a:rPr>
                        <a:t>[0,1)</a:t>
                      </a:r>
                      <a:r>
                        <a:rPr lang="zh-CN" sz="1600" kern="100" dirty="0">
                          <a:effectLst/>
                        </a:rPr>
                        <a:t>之间随机数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4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random*100</a:t>
                      </a:r>
                      <a:r>
                        <a:rPr lang="zh-CN" sz="1600" kern="100" dirty="0">
                          <a:effectLst/>
                        </a:rPr>
                        <a:t>，生成</a:t>
                      </a:r>
                      <a:r>
                        <a:rPr lang="en-US" sz="1600" kern="100" dirty="0">
                          <a:effectLst/>
                        </a:rPr>
                        <a:t>0-99.9999</a:t>
                      </a:r>
                      <a:r>
                        <a:rPr lang="zh-CN" sz="1600" kern="100" dirty="0">
                          <a:effectLst/>
                        </a:rPr>
                        <a:t>的随机数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2956620528"/>
                  </a:ext>
                </a:extLst>
              </a:tr>
              <a:tr h="912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length_of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Aft>
                          <a:spcPts val="6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字符串的长度</a:t>
                      </a:r>
                    </a:p>
                    <a:p>
                      <a:pPr algn="ctr">
                        <a:lnSpc>
                          <a:spcPts val="1400"/>
                        </a:lnSpc>
                        <a:spcAft>
                          <a:spcPts val="60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或数组元素个数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str=</a:t>
                      </a:r>
                      <a:r>
                        <a:rPr lang="zh-CN" sz="1600" kern="100" dirty="0">
                          <a:effectLst/>
                        </a:rPr>
                        <a:t>“</a:t>
                      </a:r>
                      <a:r>
                        <a:rPr lang="en-US" sz="1600" kern="100" dirty="0">
                          <a:effectLst/>
                        </a:rPr>
                        <a:t>hello world</a:t>
                      </a:r>
                      <a:r>
                        <a:rPr lang="zh-CN" sz="1600" kern="100" dirty="0">
                          <a:effectLst/>
                        </a:rPr>
                        <a:t>”</a:t>
                      </a:r>
                    </a:p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length_of</a:t>
                      </a:r>
                      <a:r>
                        <a:rPr lang="en-US" sz="1600" kern="100" dirty="0">
                          <a:effectLst/>
                        </a:rPr>
                        <a:t>(str)=11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arra</a:t>
                      </a:r>
                      <a:r>
                        <a:rPr lang="en-US" sz="1600" kern="100" dirty="0">
                          <a:effectLst/>
                        </a:rPr>
                        <a:t>[8]=99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 </a:t>
                      </a:r>
                      <a:r>
                        <a:rPr lang="en-US" sz="1600" kern="100" dirty="0" err="1">
                          <a:effectLst/>
                        </a:rPr>
                        <a:t>length_of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en-US" sz="1600" kern="100" dirty="0" err="1">
                          <a:effectLst/>
                        </a:rPr>
                        <a:t>arra</a:t>
                      </a:r>
                      <a:r>
                        <a:rPr lang="en-US" sz="1600" kern="100" dirty="0">
                          <a:effectLst/>
                        </a:rPr>
                        <a:t>)=8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861954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740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基本控制结构的表示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624964" y="973123"/>
            <a:ext cx="10942071" cy="751620"/>
          </a:xfrm>
        </p:spPr>
        <p:txBody>
          <a:bodyPr/>
          <a:lstStyle/>
          <a:p>
            <a:pPr marL="267970" indent="127000" algn="just">
              <a:lnSpc>
                <a:spcPct val="150000"/>
              </a:lnSpc>
              <a:spcAft>
                <a:spcPts val="0"/>
              </a:spcAft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流程图控制符号</a:t>
            </a:r>
            <a:r>
              <a:rPr lang="zh-CN" altLang="en-US" sz="2200" b="1" kern="105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2400" dirty="0">
                <a:latin typeface="Arial" panose="020B0604020202020204" pitchFamily="34" charset="0"/>
              </a:rPr>
              <a:t>除了</a:t>
            </a:r>
            <a:r>
              <a:rPr lang="en-US" altLang="zh-CN" sz="2400" dirty="0">
                <a:latin typeface="Arial" panose="020B0604020202020204" pitchFamily="34" charset="0"/>
              </a:rPr>
              <a:t>Start</a:t>
            </a:r>
            <a:r>
              <a:rPr lang="zh-CN" altLang="zh-CN" sz="2400" dirty="0">
                <a:latin typeface="Arial" panose="020B0604020202020204" pitchFamily="34" charset="0"/>
              </a:rPr>
              <a:t>和</a:t>
            </a:r>
            <a:r>
              <a:rPr lang="en-US" altLang="zh-CN" sz="2400" dirty="0">
                <a:latin typeface="Arial" panose="020B0604020202020204" pitchFamily="34" charset="0"/>
              </a:rPr>
              <a:t>End</a:t>
            </a:r>
            <a:r>
              <a:rPr lang="zh-CN" altLang="zh-CN" sz="2400" dirty="0">
                <a:latin typeface="Arial" panose="020B0604020202020204" pitchFamily="34" charset="0"/>
              </a:rPr>
              <a:t>符号外，</a:t>
            </a:r>
            <a:r>
              <a:rPr lang="zh-CN" altLang="en-US" sz="2400" dirty="0">
                <a:latin typeface="Arial" panose="020B0604020202020204" pitchFamily="34" charset="0"/>
              </a:rPr>
              <a:t>主要有以下</a:t>
            </a:r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zh-CN" sz="2400" dirty="0">
                <a:latin typeface="Arial" panose="020B0604020202020204" pitchFamily="34" charset="0"/>
              </a:rPr>
              <a:t>种基本符号</a:t>
            </a:r>
          </a:p>
          <a:p>
            <a:pPr marL="267970" indent="0" algn="just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2050" name="图片 1">
            <a:extLst>
              <a:ext uri="{FF2B5EF4-FFF2-40B4-BE49-F238E27FC236}">
                <a16:creationId xmlns="" xmlns:a16="http://schemas.microsoft.com/office/drawing/2014/main" id="{6A9DEA1D-C3D9-4E3E-AF83-2742858E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6" t="7532" r="9029" b="36559"/>
          <a:stretch>
            <a:fillRect/>
          </a:stretch>
        </p:blipFill>
        <p:spPr bwMode="auto">
          <a:xfrm>
            <a:off x="1293152" y="1700808"/>
            <a:ext cx="941135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836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基本控制结构的表示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79376" y="847128"/>
            <a:ext cx="11017224" cy="1260140"/>
          </a:xfrm>
        </p:spPr>
        <p:txBody>
          <a:bodyPr/>
          <a:lstStyle/>
          <a:p>
            <a:pPr indent="26797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赋值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、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输入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、输出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操作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18】</a:t>
            </a:r>
            <a:r>
              <a:rPr lang="zh-CN" altLang="zh-CN" sz="2400" dirty="0">
                <a:latin typeface="Arial" panose="020B0604020202020204" pitchFamily="34" charset="0"/>
              </a:rPr>
              <a:t>假设</a:t>
            </a:r>
            <a:r>
              <a:rPr lang="zh-CN" altLang="en-US" sz="2400" dirty="0">
                <a:latin typeface="Arial" panose="020B0604020202020204" pitchFamily="34" charset="0"/>
              </a:rPr>
              <a:t>定</a:t>
            </a:r>
            <a:r>
              <a:rPr lang="zh-CN" altLang="zh-CN" sz="2400" dirty="0">
                <a:latin typeface="Arial" panose="020B0604020202020204" pitchFamily="34" charset="0"/>
              </a:rPr>
              <a:t>期存款的年利率为</a:t>
            </a:r>
            <a:r>
              <a:rPr lang="en-US" altLang="zh-CN" sz="2400" dirty="0">
                <a:latin typeface="Arial" panose="020B0604020202020204" pitchFamily="34" charset="0"/>
              </a:rPr>
              <a:t>2.8%</a:t>
            </a:r>
            <a:r>
              <a:rPr lang="zh-CN" altLang="zh-CN" sz="2400" dirty="0">
                <a:latin typeface="Arial" panose="020B0604020202020204" pitchFamily="34" charset="0"/>
              </a:rPr>
              <a:t>，根据输入的存款额，计算一年后存款所得本息和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420C533D-DAC3-4484-9802-5507B3AC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28" y="2204864"/>
            <a:ext cx="6920638" cy="450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674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基本</a:t>
            </a:r>
            <a:r>
              <a:rPr lang="zh-CN" altLang="en-US" dirty="0"/>
              <a:t>操作实例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07368" y="908720"/>
            <a:ext cx="4896544" cy="4608512"/>
          </a:xfrm>
        </p:spPr>
        <p:txBody>
          <a:bodyPr/>
          <a:lstStyle/>
          <a:p>
            <a:pPr indent="26797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选择结构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19】</a:t>
            </a:r>
            <a:r>
              <a:rPr lang="zh-CN" altLang="zh-CN" sz="2400" dirty="0">
                <a:latin typeface="Arial" panose="020B0604020202020204" pitchFamily="34" charset="0"/>
              </a:rPr>
              <a:t>根据给定的成绩，判定成绩等级。判定条件：成绩</a:t>
            </a:r>
            <a:r>
              <a:rPr lang="en-US" altLang="zh-CN" sz="2400" dirty="0">
                <a:latin typeface="Arial" panose="020B0604020202020204" pitchFamily="34" charset="0"/>
              </a:rPr>
              <a:t>85</a:t>
            </a:r>
            <a:r>
              <a:rPr lang="zh-CN" altLang="zh-CN" sz="2400" dirty="0">
                <a:latin typeface="Arial" panose="020B0604020202020204" pitchFamily="34" charset="0"/>
              </a:rPr>
              <a:t>分及以上等级为</a:t>
            </a:r>
            <a:r>
              <a:rPr lang="en-US" altLang="zh-CN" sz="2400" dirty="0">
                <a:latin typeface="Arial" panose="020B0604020202020204" pitchFamily="34" charset="0"/>
              </a:rPr>
              <a:t>good</a:t>
            </a:r>
            <a:r>
              <a:rPr lang="zh-CN" altLang="zh-CN" sz="2400" dirty="0">
                <a:latin typeface="Arial" panose="020B0604020202020204" pitchFamily="34" charset="0"/>
              </a:rPr>
              <a:t>，</a:t>
            </a:r>
            <a:r>
              <a:rPr lang="en-US" altLang="zh-CN" sz="2400" dirty="0">
                <a:latin typeface="Arial" panose="020B0604020202020204" pitchFamily="34" charset="0"/>
              </a:rPr>
              <a:t>60</a:t>
            </a:r>
            <a:r>
              <a:rPr lang="zh-CN" altLang="zh-CN" sz="2400" dirty="0">
                <a:latin typeface="Arial" panose="020B0604020202020204" pitchFamily="34" charset="0"/>
              </a:rPr>
              <a:t>分及以上等级为</a:t>
            </a:r>
            <a:r>
              <a:rPr lang="en-US" altLang="zh-CN" sz="2400" dirty="0">
                <a:latin typeface="Arial" panose="020B0604020202020204" pitchFamily="34" charset="0"/>
              </a:rPr>
              <a:t>pass</a:t>
            </a:r>
            <a:r>
              <a:rPr lang="zh-CN" altLang="zh-CN" sz="2400" dirty="0">
                <a:latin typeface="Arial" panose="020B0604020202020204" pitchFamily="34" charset="0"/>
              </a:rPr>
              <a:t>，否则等级为</a:t>
            </a:r>
            <a:r>
              <a:rPr lang="en-US" altLang="zh-CN" sz="2400" dirty="0">
                <a:latin typeface="Arial" panose="020B0604020202020204" pitchFamily="34" charset="0"/>
              </a:rPr>
              <a:t>Fail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3075" name="Picture 3">
            <a:extLst>
              <a:ext uri="{FF2B5EF4-FFF2-40B4-BE49-F238E27FC236}">
                <a16:creationId xmlns="" xmlns:a16="http://schemas.microsoft.com/office/drawing/2014/main" id="{C5C569C9-762A-4148-8387-835E45D39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0" t="2488"/>
          <a:stretch/>
        </p:blipFill>
        <p:spPr bwMode="auto">
          <a:xfrm>
            <a:off x="5447928" y="1056060"/>
            <a:ext cx="5757316" cy="532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4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基本</a:t>
            </a:r>
            <a:r>
              <a:rPr lang="zh-CN" altLang="en-US" dirty="0"/>
              <a:t>操作实例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07368" y="980728"/>
            <a:ext cx="10945216" cy="1260140"/>
          </a:xfrm>
        </p:spPr>
        <p:txBody>
          <a:bodyPr/>
          <a:lstStyle/>
          <a:p>
            <a:pPr indent="26797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循环结构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20】</a:t>
            </a:r>
            <a:r>
              <a:rPr lang="zh-CN" altLang="zh-CN" sz="2400" dirty="0">
                <a:latin typeface="Arial" panose="020B0604020202020204" pitchFamily="34" charset="0"/>
              </a:rPr>
              <a:t>实现</a:t>
            </a:r>
            <a:r>
              <a:rPr lang="en-US" altLang="zh-CN" sz="2400" dirty="0">
                <a:latin typeface="Arial" panose="020B0604020202020204" pitchFamily="34" charset="0"/>
              </a:rPr>
              <a:t>sum=1+2+3+</a:t>
            </a:r>
            <a:r>
              <a:rPr lang="zh-CN" altLang="zh-CN" sz="2400" dirty="0">
                <a:latin typeface="Arial" panose="020B0604020202020204" pitchFamily="34" charset="0"/>
              </a:rPr>
              <a:t>……</a:t>
            </a:r>
            <a:r>
              <a:rPr lang="en-US" altLang="zh-CN" sz="2400" dirty="0">
                <a:latin typeface="Arial" panose="020B0604020202020204" pitchFamily="34" charset="0"/>
              </a:rPr>
              <a:t>+n</a:t>
            </a:r>
            <a:r>
              <a:rPr lang="zh-CN" altLang="zh-CN" sz="2400" dirty="0">
                <a:latin typeface="Arial" panose="020B0604020202020204" pitchFamily="34" charset="0"/>
              </a:rPr>
              <a:t>的累加和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FE2E9689-FEE7-4F06-BE9C-5C4BE6C51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9"/>
          <a:stretch/>
        </p:blipFill>
        <p:spPr bwMode="auto">
          <a:xfrm>
            <a:off x="7104112" y="-28488"/>
            <a:ext cx="3384376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984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F51B3848-EE04-4F4C-ADAE-15830F71E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/>
          <a:stretch/>
        </p:blipFill>
        <p:spPr bwMode="auto">
          <a:xfrm>
            <a:off x="4407838" y="-78139"/>
            <a:ext cx="3139345" cy="696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8856" y="41464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基本</a:t>
            </a:r>
            <a:r>
              <a:rPr lang="zh-CN" altLang="en-US" dirty="0"/>
              <a:t>操作实例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63387" y="1196752"/>
            <a:ext cx="3472373" cy="3744416"/>
          </a:xfrm>
        </p:spPr>
        <p:txBody>
          <a:bodyPr/>
          <a:lstStyle/>
          <a:p>
            <a:pPr indent="26797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调用操作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zh-CN" sz="2400" dirty="0">
                <a:latin typeface="Arial" panose="020B0604020202020204" pitchFamily="34" charset="0"/>
              </a:rPr>
              <a:t>实现在主程序中调用一个子图或子程序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(</a:t>
            </a:r>
            <a:r>
              <a:rPr lang="zh-CN" altLang="zh-CN" sz="2400" dirty="0">
                <a:latin typeface="Arial" panose="020B0604020202020204" pitchFamily="34" charset="0"/>
              </a:rPr>
              <a:t>中级模式下）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【</a:t>
            </a:r>
            <a:r>
              <a:rPr lang="zh-CN" altLang="zh-CN" sz="2400" dirty="0">
                <a:latin typeface="Arial" panose="020B0604020202020204" pitchFamily="34" charset="0"/>
              </a:rPr>
              <a:t>例</a:t>
            </a:r>
            <a:r>
              <a:rPr lang="en-US" altLang="zh-CN" sz="2400" dirty="0">
                <a:latin typeface="Arial" panose="020B0604020202020204" pitchFamily="34" charset="0"/>
              </a:rPr>
              <a:t>21】Raptor</a:t>
            </a:r>
            <a:r>
              <a:rPr lang="zh-CN" altLang="zh-CN" sz="2400" dirty="0">
                <a:latin typeface="Arial" panose="020B0604020202020204" pitchFamily="34" charset="0"/>
              </a:rPr>
              <a:t>实现顺序查找算法</a:t>
            </a:r>
            <a:endParaRPr lang="en-US" altLang="zh-CN" sz="24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5123" name="Picture 3">
            <a:extLst>
              <a:ext uri="{FF2B5EF4-FFF2-40B4-BE49-F238E27FC236}">
                <a16:creationId xmlns="" xmlns:a16="http://schemas.microsoft.com/office/drawing/2014/main" id="{6C3434B5-BAC4-47DA-82FE-AC8F592A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6" r="12694" b="-1914"/>
          <a:stretch/>
        </p:blipFill>
        <p:spPr bwMode="auto">
          <a:xfrm>
            <a:off x="7464152" y="-99392"/>
            <a:ext cx="3744416" cy="711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2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347" y="-5"/>
            <a:ext cx="9143418" cy="783286"/>
          </a:xfrm>
        </p:spPr>
        <p:txBody>
          <a:bodyPr>
            <a:normAutofit/>
          </a:bodyPr>
          <a:lstStyle/>
          <a:p>
            <a:r>
              <a:rPr lang="en-US" altLang="zh-CN" dirty="0"/>
              <a:t>5.1  </a:t>
            </a:r>
            <a:r>
              <a:rPr lang="zh-CN" altLang="zh-CN" dirty="0"/>
              <a:t>算法的概念</a:t>
            </a:r>
            <a:r>
              <a:rPr lang="en-US" altLang="zh-CN" b="0" dirty="0"/>
              <a:t>——</a:t>
            </a:r>
            <a:r>
              <a:rPr lang="zh-CN" altLang="en-US" sz="3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引言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3143842" y="1772816"/>
            <a:ext cx="8568782" cy="4658562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22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Arial" panose="020B0604020202020204" pitchFamily="34" charset="0"/>
              </a:rPr>
              <a:t>算法和程序设计先驱者</a:t>
            </a:r>
            <a:r>
              <a:rPr lang="zh-CN" altLang="zh-CN" sz="2200" dirty="0">
                <a:latin typeface="Arial" panose="020B0604020202020204" pitchFamily="34" charset="0"/>
              </a:rPr>
              <a:t>Donald Ervin Knuth</a:t>
            </a:r>
            <a:r>
              <a:rPr lang="zh-CN" altLang="en-US" sz="2200" dirty="0">
                <a:latin typeface="Arial" panose="020B0604020202020204" pitchFamily="34" charset="0"/>
              </a:rPr>
              <a:t>，经典巨著</a:t>
            </a:r>
            <a:r>
              <a:rPr lang="en-US" altLang="zh-CN" sz="2200" dirty="0">
                <a:latin typeface="Arial" panose="020B0604020202020204" pitchFamily="34" charset="0"/>
              </a:rPr>
              <a:t>《The Art of Computer Programming》</a:t>
            </a:r>
            <a:r>
              <a:rPr lang="zh-CN" altLang="en-US" sz="2200" dirty="0">
                <a:latin typeface="Arial" panose="020B0604020202020204" pitchFamily="34" charset="0"/>
              </a:rPr>
              <a:t>多卷本，以算法研究为主线，认为：</a:t>
            </a:r>
            <a:r>
              <a:rPr lang="zh-CN" altLang="en-US" sz="2200" b="1" dirty="0">
                <a:latin typeface="Arial" panose="020B0604020202020204" pitchFamily="34" charset="0"/>
              </a:rPr>
              <a:t>算法是计算机科学的基础</a:t>
            </a:r>
            <a:endParaRPr lang="zh-CN" altLang="zh-CN" sz="2200" b="1" dirty="0">
              <a:latin typeface="Arial" panose="020B0604020202020204" pitchFamily="34" charset="0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    1968</a:t>
            </a:r>
            <a:r>
              <a:rPr lang="zh-CN" altLang="en-US" sz="2000" dirty="0"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第一卷</a:t>
            </a:r>
            <a:r>
              <a:rPr lang="en-US" altLang="zh-CN" sz="2000" dirty="0">
                <a:latin typeface="Arial" panose="020B0604020202020204" pitchFamily="34" charset="0"/>
              </a:rPr>
              <a:t>《</a:t>
            </a:r>
            <a:r>
              <a:rPr lang="zh-CN" altLang="en-US" sz="2000" dirty="0">
                <a:latin typeface="Arial" panose="020B0604020202020204" pitchFamily="34" charset="0"/>
              </a:rPr>
              <a:t>基本算法</a:t>
            </a:r>
            <a:r>
              <a:rPr lang="en-US" altLang="zh-CN" sz="2000" dirty="0">
                <a:latin typeface="Arial" panose="020B0604020202020204" pitchFamily="34" charset="0"/>
              </a:rPr>
              <a:t>》	  1969</a:t>
            </a:r>
            <a:r>
              <a:rPr lang="zh-CN" altLang="en-US" sz="2000" dirty="0"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第二卷</a:t>
            </a:r>
            <a:r>
              <a:rPr lang="en-US" altLang="zh-CN" sz="2000" dirty="0">
                <a:latin typeface="Arial" panose="020B0604020202020204" pitchFamily="34" charset="0"/>
              </a:rPr>
              <a:t>《</a:t>
            </a:r>
            <a:r>
              <a:rPr lang="zh-CN" altLang="en-US" sz="2000" dirty="0">
                <a:latin typeface="Arial" panose="020B0604020202020204" pitchFamily="34" charset="0"/>
              </a:rPr>
              <a:t>半数字化算法</a:t>
            </a:r>
            <a:r>
              <a:rPr lang="en-US" altLang="zh-CN" sz="2000" dirty="0">
                <a:latin typeface="Arial" panose="020B0604020202020204" pitchFamily="34" charset="0"/>
              </a:rPr>
              <a:t>》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    1973</a:t>
            </a:r>
            <a:r>
              <a:rPr lang="zh-CN" altLang="en-US" sz="2000" dirty="0"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第三卷</a:t>
            </a:r>
            <a:r>
              <a:rPr lang="en-US" altLang="zh-CN" sz="2000" dirty="0">
                <a:latin typeface="Arial" panose="020B0604020202020204" pitchFamily="34" charset="0"/>
              </a:rPr>
              <a:t>《</a:t>
            </a:r>
            <a:r>
              <a:rPr lang="zh-CN" altLang="en-US" sz="2000" dirty="0">
                <a:latin typeface="Arial" panose="020B0604020202020204" pitchFamily="34" charset="0"/>
              </a:rPr>
              <a:t>排序与搜索</a:t>
            </a:r>
            <a:r>
              <a:rPr lang="en-US" altLang="zh-CN" sz="2000" dirty="0">
                <a:latin typeface="Arial" panose="020B0604020202020204" pitchFamily="34" charset="0"/>
              </a:rPr>
              <a:t>》2011</a:t>
            </a:r>
            <a:r>
              <a:rPr lang="zh-CN" altLang="en-US" sz="2000" dirty="0"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第四卷</a:t>
            </a:r>
            <a:r>
              <a:rPr lang="en-US" altLang="zh-CN" sz="2000" dirty="0">
                <a:latin typeface="Arial" panose="020B0604020202020204" pitchFamily="34" charset="0"/>
              </a:rPr>
              <a:t>《</a:t>
            </a:r>
            <a:r>
              <a:rPr lang="zh-CN" altLang="en-US" sz="2000" dirty="0">
                <a:latin typeface="Arial" panose="020B0604020202020204" pitchFamily="34" charset="0"/>
              </a:rPr>
              <a:t>组合算法</a:t>
            </a:r>
            <a:r>
              <a:rPr lang="en-US" altLang="zh-CN" sz="2000" dirty="0">
                <a:latin typeface="Arial" panose="020B0604020202020204" pitchFamily="34" charset="0"/>
              </a:rPr>
              <a:t>》</a:t>
            </a:r>
          </a:p>
          <a:p>
            <a:pPr>
              <a:lnSpc>
                <a:spcPct val="8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altLang="zh-CN" sz="2000" dirty="0">
              <a:latin typeface="Arial" panose="020B0604020202020204" pitchFamily="34" charset="0"/>
            </a:endParaRPr>
          </a:p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Arial" panose="020B0604020202020204" pitchFamily="34" charset="0"/>
              </a:rPr>
              <a:t>      1974</a:t>
            </a:r>
            <a:r>
              <a:rPr lang="zh-CN" altLang="en-US" sz="2000" dirty="0">
                <a:latin typeface="Arial" panose="020B0604020202020204" pitchFamily="34" charset="0"/>
              </a:rPr>
              <a:t>年，</a:t>
            </a:r>
            <a:r>
              <a:rPr lang="en-US" altLang="zh-CN" sz="2000" dirty="0">
                <a:latin typeface="Arial" panose="020B0604020202020204" pitchFamily="34" charset="0"/>
              </a:rPr>
              <a:t>36</a:t>
            </a:r>
            <a:r>
              <a:rPr lang="zh-CN" altLang="en-US" sz="2000" dirty="0">
                <a:latin typeface="Arial" panose="020B0604020202020204" pitchFamily="34" charset="0"/>
              </a:rPr>
              <a:t>岁荣获图灵奖  </a:t>
            </a:r>
            <a:r>
              <a:rPr lang="en-US" altLang="zh-CN" sz="2000" dirty="0">
                <a:latin typeface="Arial" panose="020B0604020202020204" pitchFamily="34" charset="0"/>
              </a:rPr>
              <a:t>——</a:t>
            </a:r>
            <a:r>
              <a:rPr lang="zh-CN" altLang="en-US" sz="2000" dirty="0">
                <a:latin typeface="Arial" panose="020B0604020202020204" pitchFamily="34" charset="0"/>
              </a:rPr>
              <a:t>迄今最年轻图灵奖获得者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ts val="2800"/>
              </a:lnSpc>
              <a:spcBef>
                <a:spcPts val="3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200" dirty="0">
                <a:latin typeface="Arial" panose="020B0604020202020204" pitchFamily="34" charset="0"/>
              </a:rPr>
              <a:t>“</a:t>
            </a:r>
            <a:r>
              <a:rPr lang="zh-CN" altLang="zh-CN" sz="2200" b="1" dirty="0">
                <a:latin typeface="Arial" panose="020B0604020202020204" pitchFamily="34" charset="0"/>
              </a:rPr>
              <a:t>算法不仅是计算机科学的一个分支，它更是计算机科学的核心</a:t>
            </a:r>
            <a:r>
              <a:rPr lang="zh-CN" altLang="zh-CN" sz="2000" dirty="0">
                <a:latin typeface="Arial" panose="020B0604020202020204" pitchFamily="34" charset="0"/>
              </a:rPr>
              <a:t>”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latin typeface="Arial" panose="020B0604020202020204" pitchFamily="34" charset="0"/>
              </a:rPr>
              <a:t>计</a:t>
            </a:r>
            <a:r>
              <a:rPr lang="zh-CN" altLang="zh-CN" sz="2000" dirty="0">
                <a:latin typeface="Arial" panose="020B0604020202020204" pitchFamily="34" charset="0"/>
              </a:rPr>
              <a:t>算机科学家</a:t>
            </a:r>
            <a:r>
              <a:rPr lang="en-US" altLang="zh-CN" sz="2000" dirty="0">
                <a:latin typeface="Arial" panose="020B0604020202020204" pitchFamily="34" charset="0"/>
              </a:rPr>
              <a:t>David </a:t>
            </a:r>
            <a:r>
              <a:rPr lang="en-US" altLang="zh-CN" sz="2000" dirty="0" err="1">
                <a:latin typeface="Arial" panose="020B0604020202020204" pitchFamily="34" charset="0"/>
              </a:rPr>
              <a:t>Harel</a:t>
            </a:r>
            <a:r>
              <a:rPr lang="zh-CN" altLang="zh-CN" sz="2000" dirty="0">
                <a:latin typeface="Arial" panose="020B0604020202020204" pitchFamily="34" charset="0"/>
              </a:rPr>
              <a:t>《算法学：计算精髓》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FD5BC27D-F3B6-492B-BE5E-8F0DFB517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Donald Ervin Knuth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808D0238-9DDA-4557-9488-4CACDE5F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Donald Ervin Knuth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A7BF6C38-09E1-4BEB-9FFF-305F14462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CE3DC"/>
              </a:clrFrom>
              <a:clrTo>
                <a:srgbClr val="ECE3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3" b="11862"/>
          <a:stretch/>
        </p:blipFill>
        <p:spPr>
          <a:xfrm>
            <a:off x="898971" y="1117077"/>
            <a:ext cx="1993270" cy="223756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3FAED94A-772F-4B15-9D12-7620C91483B8}"/>
              </a:ext>
            </a:extLst>
          </p:cNvPr>
          <p:cNvSpPr txBox="1"/>
          <p:nvPr/>
        </p:nvSpPr>
        <p:spPr>
          <a:xfrm>
            <a:off x="767408" y="3327338"/>
            <a:ext cx="865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唐纳德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236786E9-6BC3-4663-BC48-D15576F75463}"/>
              </a:ext>
            </a:extLst>
          </p:cNvPr>
          <p:cNvSpPr txBox="1"/>
          <p:nvPr/>
        </p:nvSpPr>
        <p:spPr>
          <a:xfrm>
            <a:off x="3179676" y="1394008"/>
            <a:ext cx="5832648" cy="452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kumimoji="1" lang="zh-CN" altLang="en-US" sz="3200" b="1" dirty="0">
                <a:latin typeface="Times New Roman" panose="02020603050405020304" pitchFamily="18" charset="0"/>
              </a:rPr>
              <a:t>算法在计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算机科学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中的地位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69BC9A1A-259B-4E93-8D47-77CC2404EA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7" y="3851384"/>
            <a:ext cx="1993272" cy="211001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WordArt 3"/>
          <p:cNvSpPr>
            <a:spLocks noChangeArrowheads="1" noChangeShapeType="1" noTextEdit="1"/>
          </p:cNvSpPr>
          <p:nvPr/>
        </p:nvSpPr>
        <p:spPr bwMode="gray">
          <a:xfrm>
            <a:off x="1631504" y="3284984"/>
            <a:ext cx="4802187" cy="8001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5400" b="1" kern="10" dirty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B2B2B2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Thank You !</a:t>
            </a:r>
            <a:endParaRPr lang="zh-CN" altLang="en-US" sz="5400" b="1" kern="10" dirty="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0" scaled="1"/>
              </a:gradFill>
              <a:effectLst>
                <a:outerShdw dist="107763" dir="2700000" algn="ctr" rotWithShape="0">
                  <a:srgbClr val="B2B2B2">
                    <a:alpha val="50000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5856" y="6379536"/>
            <a:ext cx="2844800" cy="277852"/>
          </a:xfrm>
        </p:spPr>
        <p:txBody>
          <a:bodyPr/>
          <a:lstStyle/>
          <a:p>
            <a:fld id="{DF18D2C5-9FFD-4EB4-A11D-FACEC3CB54F4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2351584" y="4211796"/>
            <a:ext cx="2880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Email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8139754@qq.com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章节测试题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53691" y="6381328"/>
            <a:ext cx="2446965" cy="320675"/>
          </a:xfrm>
        </p:spPr>
        <p:txBody>
          <a:bodyPr/>
          <a:lstStyle/>
          <a:p>
            <a:fld id="{7AF33C28-A71A-4459-B48B-0CF3BFDAB261}" type="slidenum">
              <a:rPr lang="en-US" altLang="zh-CN" smtClean="0"/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7356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F32F7723-D4BC-4B81-980D-8BF14E59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430BB3F-91AB-4380-9B70-0DD4E2102DA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5836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下列关于算法特征的描述不正确的是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C16C606-87DF-4ED8-B5EA-A0F77B6C564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9928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算法至少有一个输入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EA3D7FF4-D86A-42D0-9DCA-7B739D8636A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8351467F-910A-43D8-BAC7-FD851991036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9928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算法至少有一个输出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E979F238-E731-43B6-B68D-57F1BA6B7A1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2E4F6C3-2712-48DC-99EF-D07EDEC1DD6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59740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确定性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算法的每一步必须有确切的含义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B59671DF-367C-41A3-B702-C5202CB4591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D0A4F9B-7C79-424F-B926-CC165614B39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53136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有穷性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算法必须在有限步之内结束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8C518AF6-1DE4-4BF6-95CE-2B856C93472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1AA7D0FF-6DC5-4DF8-8CCE-F4406F7F731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A9496753-0D2E-43D8-BE75-4845B935897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AED2652A-3D76-43AF-8806-CDE7891B6D5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E4AA1101-BECA-4B22-A5DE-0E5E28350E2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D87BD23F-A275-4DF3-AD8B-ED5B38C6BB3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52F61A5A-C249-434A-B5E4-7B50432DD98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BF8D516-3808-4AC9-8CEE-F18D9A81DD1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3829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F9346E0E-90CF-4175-9F13-BA47D823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EBBDD6C-32FB-40C0-A124-3776B55BB32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54913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任何算法都可以由三种基本结构完成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下列不属于基本结构的是 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 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FB9DB10-1AAD-4A73-81E0-F23963D8C65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顺序结构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FC8030EE-A569-4241-B6A0-83120A91383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7AD4FDC1-02B5-4D80-B61E-E0F92267F9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层次结构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7C540852-B910-42F7-B872-5BAEFC03414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A2CA9DDA-467B-4999-868D-3BC07B24ADF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循环结构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D5179B39-B373-4B6C-A076-9C5B4CF6794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577872B9-94CA-4FBA-AED2-B39F548C1D8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选择结构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7DFAF7D2-CFF4-454A-81A1-77720086BDF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53180801-85FB-4CB1-A0A9-A7ED977F351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623E4F00-9971-4BBD-8963-30C1B13270C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B6972B40-40E8-4BFD-8F1D-5F6FE683E01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076FA93E-41B9-4F40-A2A9-B651EC56B5B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66C54B91-D5C0-4A2C-A1E0-26AF3B16B81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FE38F924-0B50-481B-9BCD-73FEC2DD055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8BD8DFA-137D-4929-8928-2BC012285579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973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6BDACE25-7B25-4BAC-B274-5F02DFDA7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F05E981-84A3-4E2E-B18D-6531D2C9116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49990" y="1556518"/>
            <a:ext cx="94380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可以用多种不同的方法来描述一个算法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算法的描述可以用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3CEBD04-3736-4E0A-B5EB-F1275C0204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流程图、自然语言和分支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9A5BB52-2A75-47C1-8BC4-BFB5CB664F34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4F5C656-58E0-4CD2-B3F6-47DE613643D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自然语言、伪代码和循环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706896DC-77B1-4DDF-8628-5A54E26375B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733919B-315A-45C0-875F-F64844241EA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顺序、流程图和自然语言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5BE8C04A-54C7-44A5-855D-CD590B308B7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87350E43-FAEF-4346-8D46-0D5E0D59865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24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流程图、自然语言和伪代码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A29A0F07-461B-494F-9F14-08B75C3D664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A1394E19-4B9F-410B-AF8F-5CD963180A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22A3C50E-8D5C-48B3-8016-33D51AEFC9D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A5741A3A-C407-4E36-B672-8762CCDF3E1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EC1E1465-9B20-4094-BA6B-A37BC7E0EC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6F385F89-778C-47A3-9581-0D1FBE0A48C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5FA29FEA-5FA4-47BA-80DF-C0259A92162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C549111-6CC2-4948-9195-206F8A5BBDC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8176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C8E91D05-9B37-490A-AA3D-B2FFCB08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F09C566D-CB75-4060-B4B1-DDC5D484EE5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56458" y="1505505"/>
            <a:ext cx="68154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依据前一个值来计算当前值的算法叫做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09E81FC5-CA75-4621-B5B9-F47BFE1E705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递归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D3FBD625-2454-48C2-A912-4999F1585DCD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A3B8AC2A-FFB3-42D4-A2AF-57F42BD55F2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迭代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9A7F4A85-8F0D-4963-BA76-1120FAB0F01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F985DC3C-8F54-4A5D-8327-BD178AA1050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排序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F15BA17C-FF39-45EF-8D02-B1BFC0BF366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97826F9-EB1A-4D1B-8029-B76B2AF1D1C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蛮力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2FD1312F-B55C-44E2-A48E-C87F490D3EE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ACC33191-3B2F-4501-8722-A9D8726F2AC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03840B6A-64C4-4A44-ADEB-95BA0862544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F519FEDE-A066-422A-889E-CE0E771182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B6A84ED3-3D92-4BFF-8175-231232BD1C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EFBD5AC7-B8D5-45F3-938C-ABE3F54FD530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E5C4A618-0041-439B-A8CE-B0DB2919FA7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FE5E27D-137D-4676-A5F6-AC7AA9B8EA21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832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CDD820DF-DAE0-4DB9-8F0B-7217E74F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DD7AED9-9AC4-4C8A-AF0F-7BA4837FE1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1" y="1264602"/>
            <a:ext cx="9239249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计算机解决问题是一个系统过程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需要确定“做什么”和“如何做”的问题。请问“如何做”属于系统过程的哪一个步骤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0B77B80-703A-47B6-ACFB-FC62E66FF0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分析问题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C5C3F9D7-2EFC-46E6-B453-F3AF9F0A757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65FE5DA2-6311-4F76-B69D-9879F6066B2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设计算法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43A80065-8A1F-4D11-8DB0-B39E9B8716EC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24EEED9-1E4E-4EBA-A869-C2F80834A42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编写程序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BE17454C-79F6-4DE0-9756-9594B123D51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18F0D47A-08EC-48E2-BB27-AE284794957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调试程序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89451213-809C-4B52-AD0D-8B4B3474786C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13EE28D5-9BC5-4786-A8F0-A98A240DE4C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CD71815F-06BF-4DCC-BAD5-305D618AE06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1408FEEC-5EFF-49DF-B3C4-54D9CDD708F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56307A7E-CEE8-4ED3-84DD-9B92F1C0310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8D129B0B-A9F5-4341-90DC-1575DCC613E2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32FF3271-EB62-4A73-A53E-FDF4F2CDDE8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444435E-CFC4-406F-9A9F-43B7313AD73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5798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6A54630D-6687-427B-9EC4-5139E657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DF6BFA8-3206-49C7-B1A2-30DCD125D7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77334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有序表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(2,5,8,15,26,31,39,46,50,55,66,98),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当用二分法查找值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需要比较次数是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E08F19C-C3FF-45CD-BF7D-B36EBE742CB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FB77D2B-387B-4126-9B48-119EC05D434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035141D-4866-42D5-A685-534DE3174D9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0FAC274-C9E7-4E13-9D70-B463F71C8CB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DFBAC82E-1286-45FB-9269-9142943B04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3D12A664-B3C4-4C3D-AFA1-565C35139FF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E809967-35B3-4F53-AA4E-760147B5C52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0D3569C2-6F68-4CFF-9A36-219027F06D3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02880C96-B55D-4DD3-BA76-27271EC3EF4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DC492163-4A4D-44BA-BC84-7553DE0AE5A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796328FC-38D3-403E-B49C-E2918E1FC43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B1D68710-38BE-4C17-885D-1DC982260EA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BC973489-497D-439C-9046-E8523CBA138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0DC99C3F-25CE-403F-BD60-EED7E697EE6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883AD59-7106-4002-BF19-771A25EFA78D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99047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979DF6E7-1B94-497F-9243-C11058A1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6AD3C1EF-FAEE-4523-B18D-3C7D6B26F80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55732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对数列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{ 9,12,5,36,78 }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用选择排序法从大到小进行排序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经过第二轮的结果应该是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A819059-2CE0-40AD-9491-0AE83BEB396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14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78,36,5,12,9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8FD2A7BC-2531-44FF-9C35-4C5373F766FC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6DFFA04C-7367-4081-BEF0-3D21BE2E6E8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14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78,12,36,5,9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331689F8-F90F-4925-9100-26F2CF771E9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43DDF4C-14AA-48F3-92F4-F53C79F0800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214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78,36,9,12,5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0C1FC125-40A0-42BE-A822-DF6ACFE5E18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E5C445A-532C-486E-AA15-5DDAE087AB7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214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78,36,12,5,9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210CDAE7-30A7-46E3-AA52-178CE41CBC8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4DEED3EA-80CD-41F3-96AD-3B8310DC477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6650C575-DEF2-4722-B3AB-3B87EAFDC73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96B9074F-C096-4DEF-B3D4-324CB9C2BE4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C0DAED86-AEC8-4EE7-9887-328D8CD9248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39699EF1-958A-48FE-8247-78A39E5B867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0C9A5F7E-0489-4A87-B1B9-7669B7D40D0E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192615F-9419-4E8C-B61A-59B1E88D1B6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892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9CC840A2-C34F-4348-8A61-425F1BBC2FD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12" y="1285009"/>
            <a:ext cx="4125888" cy="439248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B7FEFB21-EC61-41EF-9DED-944C7C73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59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2F599D5-66CF-4A4E-BA68-C3E7C3793F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23392" y="1086011"/>
            <a:ext cx="9433048" cy="83099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8.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输入一年份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判断该年是否为闰年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(“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能被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整除但不能被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整除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”,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或者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能被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400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整除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”)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Raptor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流程图①处应填写</a:t>
            </a:r>
            <a:r>
              <a: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5A6D70E-BDEA-4739-BCF4-FB40024D3A8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5440" y="2329151"/>
            <a:ext cx="7416824" cy="38472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(year mod 4=0 not year mod 100!=0) and (year mod 400=0)</a:t>
            </a:r>
            <a:endParaRPr lang="zh-CN" altLang="en-US" sz="1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A25C585C-1E1B-4B2E-A8A6-45AE05B6CD61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23392" y="2276872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7CC58557-0363-466A-A545-49335CE21F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55440" y="3191373"/>
            <a:ext cx="7292552" cy="38472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(year mod 4=0 or year mod 100!=0) and (year mod 400=0)</a:t>
            </a:r>
            <a:endParaRPr lang="zh-CN" altLang="en-US" sz="1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6BAA1856-86A6-4129-987B-D5AAD9A0595A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23392" y="313067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CF7268C-8317-4931-BA8C-51F29B132E0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55440" y="4079727"/>
            <a:ext cx="8534400" cy="38472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(year mod 4=0 and year mod 100&gt;0) or (year mod 400=0)</a:t>
            </a:r>
            <a:endParaRPr lang="zh-CN" altLang="en-US" sz="1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1FA868A9-61BF-440E-87D6-C846675AD8D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623392" y="4030097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73867C1C-24DD-4E84-A6F2-ECC7DBF09EE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55440" y="4995688"/>
            <a:ext cx="8522208" cy="38472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(year mod 4=0 </a:t>
            </a:r>
            <a:r>
              <a:rPr lang="en-US" altLang="zh-CN" sz="19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xor</a:t>
            </a:r>
            <a:r>
              <a:rPr lang="en-US" altLang="zh-CN" sz="19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year mod 100&gt;0) or (year mod 400=0)</a:t>
            </a:r>
            <a:endParaRPr lang="zh-CN" altLang="en-US" sz="19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05C1B512-0EB4-40F4-9074-3978884B63C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23392" y="493087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6AFF9704-58E1-46D7-85CE-0AAE3B6F445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3C5DC44B-1B76-4687-B22E-AFAD3982D3D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3C85D441-7FD9-4D3B-A187-2E75E8E8D16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5F8FFFA6-9EE5-4193-93C3-7AAFEBA3790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2B332D34-2E21-46D3-980F-7F54F3C95CB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1A8A5799-5DD9-44BD-BCFF-E62F5D60556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3390AD0-C2E3-4446-AF67-2ED72BD025B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10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93965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5.1  </a:t>
            </a:r>
            <a:r>
              <a:rPr lang="zh-CN" altLang="zh-CN" dirty="0"/>
              <a:t>算法的概念</a:t>
            </a:r>
            <a:r>
              <a:rPr lang="en-US" altLang="zh-CN" sz="3600" b="0" dirty="0"/>
              <a:t>——</a:t>
            </a:r>
            <a:r>
              <a:rPr lang="zh-CN" altLang="en-US" sz="3600" b="0" dirty="0"/>
              <a:t>什么是</a:t>
            </a:r>
            <a:r>
              <a:rPr lang="zh-CN" altLang="zh-CN" sz="3600" b="0" dirty="0"/>
              <a:t>算法</a:t>
            </a:r>
            <a:endParaRPr lang="zh-CN" altLang="zh-CN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791410" y="1116199"/>
            <a:ext cx="10921213" cy="1563610"/>
          </a:xfrm>
        </p:spPr>
        <p:txBody>
          <a:bodyPr/>
          <a:lstStyle/>
          <a:p>
            <a:pPr>
              <a:lnSpc>
                <a:spcPts val="3500"/>
              </a:lnSpc>
              <a:spcBef>
                <a:spcPts val="0"/>
              </a:spcBef>
            </a:pPr>
            <a:r>
              <a:rPr lang="zh-CN" altLang="zh-CN" sz="2200" dirty="0">
                <a:latin typeface="Arial" panose="020B0604020202020204" pitchFamily="34" charset="0"/>
              </a:rPr>
              <a:t>通俗说，</a:t>
            </a:r>
            <a:r>
              <a:rPr lang="zh-CN" altLang="zh-CN" sz="2400" b="1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算法就是解决问题的方法和步骤</a:t>
            </a:r>
            <a:endParaRPr lang="en-US" altLang="zh-CN" sz="2400" b="1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   </a:t>
            </a:r>
            <a:r>
              <a:rPr lang="zh-CN" altLang="en-US" sz="2200" dirty="0">
                <a:latin typeface="Arial" panose="020B0604020202020204" pitchFamily="34" charset="0"/>
              </a:rPr>
              <a:t>算法解决“做什么”和“怎么做”的问题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buNone/>
            </a:pPr>
            <a:r>
              <a:rPr lang="zh-CN" altLang="en-US" sz="2200" dirty="0">
                <a:latin typeface="Arial" panose="020B0604020202020204" pitchFamily="34" charset="0"/>
              </a:rPr>
              <a:t>    如</a:t>
            </a:r>
            <a:r>
              <a:rPr lang="zh-CN" altLang="zh-CN" sz="2200" dirty="0">
                <a:latin typeface="Arial" panose="020B0604020202020204" pitchFamily="34" charset="0"/>
              </a:rPr>
              <a:t>烹饪</a:t>
            </a:r>
            <a:r>
              <a:rPr lang="zh-CN" altLang="en-US" sz="2200" dirty="0">
                <a:latin typeface="Arial" panose="020B0604020202020204" pitchFamily="34" charset="0"/>
              </a:rPr>
              <a:t>菜肴需要有菜谱。菜谱上一般应包括：① 配料</a:t>
            </a:r>
            <a:r>
              <a:rPr lang="en-US" altLang="zh-CN" sz="2200" dirty="0">
                <a:latin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</a:rPr>
              <a:t>数据</a:t>
            </a:r>
            <a:r>
              <a:rPr lang="en-US" altLang="zh-CN" sz="2200" dirty="0">
                <a:latin typeface="Arial" panose="020B0604020202020204" pitchFamily="34" charset="0"/>
              </a:rPr>
              <a:t>) </a:t>
            </a:r>
            <a:r>
              <a:rPr lang="zh-CN" altLang="en-US" sz="2200" dirty="0">
                <a:latin typeface="Arial" panose="020B0604020202020204" pitchFamily="34" charset="0"/>
              </a:rPr>
              <a:t>② 操作步骤</a:t>
            </a:r>
            <a:r>
              <a:rPr lang="en-US" altLang="zh-CN" sz="2200" dirty="0">
                <a:latin typeface="Arial" panose="020B0604020202020204" pitchFamily="34" charset="0"/>
              </a:rPr>
              <a:t>(</a:t>
            </a:r>
            <a:r>
              <a:rPr lang="zh-CN" altLang="en-US" sz="2200" dirty="0">
                <a:latin typeface="Arial" panose="020B0604020202020204" pitchFamily="34" charset="0"/>
              </a:rPr>
              <a:t>算法</a:t>
            </a:r>
            <a:r>
              <a:rPr lang="en-US" altLang="zh-CN" sz="2200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952EA066-63AF-4677-981B-F0E9ADC64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6814" r="9822" b="-1"/>
          <a:stretch/>
        </p:blipFill>
        <p:spPr>
          <a:xfrm>
            <a:off x="5017946" y="2776722"/>
            <a:ext cx="2156107" cy="26160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3A6865C-1DAC-4B4E-B4E8-E8777ED7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2886775"/>
            <a:ext cx="2844800" cy="17679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Rectangle 1">
            <a:extLst>
              <a:ext uri="{FF2B5EF4-FFF2-40B4-BE49-F238E27FC236}">
                <a16:creationId xmlns="" xmlns:a16="http://schemas.microsoft.com/office/drawing/2014/main" id="{FD5BC27D-F3B6-492B-BE5E-8F0DFB517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Donald Ervin Knuth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808D0238-9DDA-4557-9488-4CACDE5F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Donald Ervin Knuth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9BF5FA7-17BA-4BBF-B79E-D729A4146468}"/>
              </a:ext>
            </a:extLst>
          </p:cNvPr>
          <p:cNvSpPr/>
          <p:nvPr/>
        </p:nvSpPr>
        <p:spPr>
          <a:xfrm>
            <a:off x="1487488" y="5445224"/>
            <a:ext cx="71287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n-lt"/>
                <a:ea typeface="宋体" panose="02010600030101010101" pitchFamily="2" charset="-122"/>
              </a:rPr>
              <a:t>软件的主体是程序  程序的灵魂是算法</a:t>
            </a:r>
            <a:endParaRPr lang="zh-CN" altLang="en-US" sz="2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CEA0D72-94D4-4F06-994B-AE5903C6AD7C}"/>
              </a:ext>
            </a:extLst>
          </p:cNvPr>
          <p:cNvSpPr/>
          <p:nvPr/>
        </p:nvSpPr>
        <p:spPr>
          <a:xfrm>
            <a:off x="1215689" y="5961657"/>
            <a:ext cx="71287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n-lt"/>
                <a:ea typeface="宋体" panose="02010600030101010101" pitchFamily="2" charset="-122"/>
              </a:rPr>
              <a:t>软件        程序        算法</a:t>
            </a:r>
          </a:p>
        </p:txBody>
      </p:sp>
      <p:sp>
        <p:nvSpPr>
          <p:cNvPr id="4" name="箭头: 左 3">
            <a:extLst>
              <a:ext uri="{FF2B5EF4-FFF2-40B4-BE49-F238E27FC236}">
                <a16:creationId xmlns="" xmlns:a16="http://schemas.microsoft.com/office/drawing/2014/main" id="{261D7123-2B42-4C95-994A-1EACCC7E91CB}"/>
              </a:ext>
            </a:extLst>
          </p:cNvPr>
          <p:cNvSpPr/>
          <p:nvPr/>
        </p:nvSpPr>
        <p:spPr>
          <a:xfrm>
            <a:off x="3936055" y="6094031"/>
            <a:ext cx="368878" cy="180000"/>
          </a:xfrm>
          <a:prstGeom prst="leftArrow">
            <a:avLst>
              <a:gd name="adj1" fmla="val 50000"/>
              <a:gd name="adj2" fmla="val 4262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左 17">
            <a:extLst>
              <a:ext uri="{FF2B5EF4-FFF2-40B4-BE49-F238E27FC236}">
                <a16:creationId xmlns="" xmlns:a16="http://schemas.microsoft.com/office/drawing/2014/main" id="{658A76E3-2DFD-495F-96C5-1EF59EF773E8}"/>
              </a:ext>
            </a:extLst>
          </p:cNvPr>
          <p:cNvSpPr/>
          <p:nvPr/>
        </p:nvSpPr>
        <p:spPr>
          <a:xfrm>
            <a:off x="5246401" y="6094031"/>
            <a:ext cx="368878" cy="180000"/>
          </a:xfrm>
          <a:prstGeom prst="leftArrow">
            <a:avLst>
              <a:gd name="adj1" fmla="val 50000"/>
              <a:gd name="adj2" fmla="val 4262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5ABF0EE1-4EA7-4C02-AFF4-A1642A397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24" y="3052329"/>
            <a:ext cx="2808312" cy="160502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8814D7AC-3999-4AF5-99E2-98E30EA4B382}"/>
              </a:ext>
            </a:extLst>
          </p:cNvPr>
          <p:cNvSpPr/>
          <p:nvPr/>
        </p:nvSpPr>
        <p:spPr>
          <a:xfrm rot="20273036">
            <a:off x="8013665" y="5272189"/>
            <a:ext cx="1932802" cy="89197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>
                <a:gd name="adj" fmla="val 39485"/>
              </a:avLst>
            </a:prstTxWarp>
            <a:spAutoFit/>
          </a:bodyPr>
          <a:lstStyle/>
          <a:p>
            <a:pPr algn="ctr"/>
            <a:r>
              <a:rPr lang="zh-CN" altLang="en-US" sz="32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让我们从基础开始</a:t>
            </a:r>
          </a:p>
        </p:txBody>
      </p:sp>
    </p:spTree>
    <p:extLst>
      <p:ext uri="{BB962C8B-B14F-4D97-AF65-F5344CB8AC3E}">
        <p14:creationId xmlns:p14="http://schemas.microsoft.com/office/powerpoint/2010/main" val="3811384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81159484-C22F-49FC-B6D7-8F637132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60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A398A61-27CA-4D37-A5C2-42C7BEF17FC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37452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9.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蛮力法的适用范围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1884717-6998-4590-A28D-BE4FEDD605E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一切问题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D480F80A-1A3E-4BD0-89C3-966D56FD77DD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58DA350-6A20-4D3D-AED6-271F4B6277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仅查找问题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C5EC3416-CF54-45A7-8F2A-DE40AD0F9DA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9AF98687-9B0B-4105-B7D0-490FBC2FBEE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解的个数极多问题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FFBA3267-A296-40DF-809F-5181C9ABAE8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1E70A125-0543-45AF-8799-A29C6E667E4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904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解的个数有限且可一 一列举问题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D9380E07-BE8A-41E6-BF28-6C7079E08F5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8D922DBA-D4A5-4BD8-A70A-F5473DE2177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37CCFFB4-EE2E-4AFA-886E-313E6A26760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B511F01C-DFE8-45B1-A260-258C2DE75A5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0B2110BF-829F-49EB-A452-4DA7BC69E4F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7719D8DD-F209-4851-8A0B-3739CF3DA66B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27DC3326-3411-417E-B28B-CC03F0317B79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76C09BB-2B46-4E81-A9B6-96A65D409307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4690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A7C0D11E-443A-4A7C-884C-B1E94754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911D58C-2B71-42C0-A3E0-3C20DC43A9E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4929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顺序查找的时间复杂度为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9CD9A98-B49B-4874-9794-59ADC296D56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734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O(n)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B1A88B84-1D5C-47C2-AC26-2E6CCFAC555D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4761E1CD-7292-4C36-9632-EEE74DF859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399" y="3718560"/>
            <a:ext cx="1373505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O(n^2)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B0903B2D-87B7-4E12-A626-A9BAD95EE1D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8B215E4E-849C-470F-8265-039C29A0C8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3179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O(2*n)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B737E746-0D39-4630-9AA4-CE61EF20C3A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58A7285-F806-43ED-9569-4A7FB27E3AC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30841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O(2/n)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E74C33EE-7CB4-483B-89E6-ED6AC67D32A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0CC1F57F-F30E-408D-9B7D-A3AF1F3B761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00C5B255-A86B-4A32-A076-156F0B83F3B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18B69A94-FE80-4479-9656-C14CABDFF9B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BBD69000-3D92-448F-A402-CC11D17F61C0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26CCE817-A412-4356-954D-4056E167D084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21C2D633-4229-4DBE-9764-655025DE7A4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CA9C758-F91D-43F3-9DB4-2149BA273EEE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8606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E213C57A-7899-460B-91B6-5AD08A31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62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F207EDC-0487-4614-A193-EBFD84F3045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4599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算法的时间复杂度是指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4680219-06FD-42CB-BD65-707A1EC7741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算法的执行时间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44051C19-B891-454D-9E3B-6CEEAA57664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6AB9281-6EA3-4D75-B998-235BFF78E9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算法所处理的数据量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30C9A38-E5A8-424C-99A9-D49182B01AF7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8E47BE9-8355-4FF3-A346-48C24386903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573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算法程序中的语句或指令条数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57C7ECEE-83D8-492A-800D-CD291A63E86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00E8E9D-5604-490B-970D-E2F3BAB41A5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6224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算法在执行过程中所需要的基本运算次数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B600E621-A7D6-4477-8B94-09AD85516BD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EEAE52FF-EBA9-40F3-A721-0D62F11286B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38CE456B-EAAA-43B0-9CAC-B2B9A8F5B3BB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2AC79250-9AB3-4B6D-958E-85EE463A9D3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C9847F67-FF79-4F64-8778-8081CD699E2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359C7653-02F5-4C9E-BF1E-72843C31DB8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85C52006-9CFF-4280-8AF9-29FE9F76AC7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7C5D51D-5285-4C2D-BD38-62AB57C293A4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8636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8B98E0BE-30EF-432F-B0FE-71ED3473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1E2E8A2-D101-45A1-951A-FE9A3B610BB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4599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算法的空间复杂度是指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8F78AB6-2C4C-4B5C-B681-C0A2F91BBC9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555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算法在执行过程中所需要的计算机存储空间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77F8A03D-58B9-4146-95A0-144FABAADF0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24002EB-172B-432E-BFA6-109B51F7FEE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算法所处理的数据量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25CB3E81-2357-42FA-B840-DEE57359DB0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E9EDCE9D-1C9C-4A5C-BC04-32211F1C755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573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算法程序中的语句或指令条数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0D206C6F-B810-4997-98F5-9DD96B4510F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42C81465-A132-4E2F-B266-442E7E85986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6555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算法在执行过程中所需要的临时工作单元数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="" xmlns:a16="http://schemas.microsoft.com/office/drawing/2014/main" id="{89AD06BA-74DF-4FDF-A2CC-424DFF8258D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="" xmlns:a16="http://schemas.microsoft.com/office/drawing/2014/main" id="{C436254D-A593-450C-81EB-BD43C989D0D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B46723BB-2F99-4583-8D89-4D681C9B0B8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6192BF96-F5F2-4FC3-AEF2-2B1299BCE6F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EFA03876-0C36-43CD-8936-FF178F63273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E2E9E194-6480-40A7-B8FA-FDB7FB899A5F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4F59E4AA-F664-4539-BF61-2E4F753CAFB6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1B5745D-EAD6-46AC-A137-F68CE9B9AAFF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7624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34346F51-9C17-4421-871C-41E38192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64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A4E6E00-3AEB-43A2-9CB2-032A8A7BB0E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0287"/>
            <a:ext cx="9125272" cy="8925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13.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算法必须满足有穷性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而程序不一定满足有穷性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如操作系统等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70EAC1A-63F6-46C9-8F11-BC01A93D75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259CE901-024E-4025-AD7B-46724AAC1EF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D848A43-4524-4390-B6C2-8F75C275403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5B388FE-A408-452F-8DA9-4182F86F8B06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1EDFE724-F158-433A-AF39-8CE5CD252FA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187D2B96-21E2-4DD3-8254-C5BE74608D80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571E9FC2-9F67-4518-A4C9-4CE17FACB1B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70DC114B-B416-4969-877B-2DF62B31479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0F56AC3D-459B-40F1-90F7-54E52DA8A249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95CF778E-D63F-43F5-A832-E70C3287F59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A0907DB-3362-4ABB-8797-AA8B3B29BB13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8910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D19D41F6-0D23-4FA4-9076-0017BFBE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65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48B6A18-94A0-4A1D-A8C0-6CD63E674BF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910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有序数据序列也可以使用顺序查找算法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FCDC225-526F-4CA1-BCDC-D72D1BFF91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92AB63FE-54DB-44B5-A425-DC1EFB34F52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DC42459-05C8-4C70-BD86-0B949079F5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29B3EBB-CF45-4603-9479-75530D702CA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28F9177B-481E-405F-B9E8-CC1774288A0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0694EFA-E780-48D8-9689-774C6743505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3F1D73B1-FCF7-4F24-A64C-CE8B79B9B26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B2A975AD-9BD7-40BF-85BF-1D99141AF44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50B69AD0-A9BD-42D5-B906-A7558A0E3F6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EC2527CC-B6EB-4899-851A-213E5EC1F17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0C24A78-B3E1-4AB2-BACC-015260665E65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0139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7D08D814-C6F8-4FBA-A8BE-DA1F5760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66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99D9F2E-1EF0-4AA9-BF7C-5B923A9266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23925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15.Raptor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表达式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floor(random*100)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可以生成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[0,100]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之间的随机整数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F433D05-1050-4DDE-A97F-7097039E614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23ADAFB5-67BB-4416-882C-2155555891D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A0726519-BE27-40A2-94A9-0B34D77DFA2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0FA190BA-1BC0-4D9A-B3B0-E4637630D09C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1426241A-50C0-428C-9FD3-4AF25116AF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0EA6F6F-779F-4637-B392-2B0AA8560809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671477F6-D8B2-424E-808C-3354EBA958A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0E4C4E72-A7AB-46D3-8BA3-491A9DC7F7A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85059FBE-FD78-4EA0-BF1F-6CECFDE0E84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A2511696-04DF-4BE3-B67F-67727900D84E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FF05270-ADF6-4259-B7BE-D8384A2B4F48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827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B8BD4DD8-B24A-4CCD-86A7-CA0C6B03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11ADB4D-3AE4-40BA-BCA9-7CE7C48696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6410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一个算法有一个或多个输入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同样有一个或多个输出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CC97A8CB-B28F-4644-82FF-70AE47560D9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ACB09F25-BD45-43AD-88BD-2926603693C4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112CF7A7-F69A-4E91-B014-D296C57C427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D3806298-808E-4008-BBED-601AC9C7D4B7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="" xmlns:a16="http://schemas.microsoft.com/office/drawing/2014/main" id="{E1F586BD-3F1D-4AB7-8AAD-BB539CE7831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D31ADE43-EFC4-43EB-838D-4C45DA1AE7E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F1FB7CC7-7D09-4D13-BDF8-A17AD21E29E1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E113A84C-8F28-4C1C-849F-16AE52E1C54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01CA0B1C-9C28-42E0-9A5D-6D5BEDBC1F3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7CACABAA-D1DD-436E-B3E1-E8597099465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7CFBA8F-9342-46CE-912A-9B70FC7ACD64}"/>
              </a:ext>
            </a:extLst>
          </p:cNvPr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352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C8A687D7-F8E7-4E07-B805-806866A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36F5EA4-6559-491C-B6FB-70D8F16F4D8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750872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17.Raptor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基本编程符号除了输入输出符号还包括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75E6F83F-2928-4DCF-9DF7-EA70446E055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迭代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89F580CE-6367-45BE-ADCB-AC446B521C5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E77BED49-C82D-4D73-B58D-EF1C4C3A10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5494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赋值符号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8B2C6F89-B402-414E-A11C-CEE1A1E1C529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5361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56DA6112-2524-42E9-A073-2395DA03E65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2352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指针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D9A5250C-68AE-4546-B5F2-B13E32C9B63F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2219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C9121C9E-F9FB-4C7C-9734-1DE739F804B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492109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选择和循环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692D79F5-1280-46EE-B095-0F6D41E20DE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E5E9701C-C6AC-4C1B-9939-7CCF349BF67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38400" y="56068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调用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A32F1190-9FD6-4A74-92B7-9CF6990DD698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571625" y="55935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638C0A1C-68D4-4092-9855-22A6F13D65A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71238F40-B73A-4ED6-9F86-D7DD9A6ED708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B222CD7D-C260-4591-85A1-353DF74A69E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2C0ED6D9-E846-4BB8-9A73-8B0B13CE3EC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086CC7AC-AFED-4FEB-8788-AAA800A0F214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80817344-EEEA-4242-9A0C-99FA1D9761A2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195DF89-98E7-450C-A1A5-425594920F70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1336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CEDCAE01-4B32-4D32-9748-C168C04F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ACA9463-476A-468F-B3BA-E48F82F84C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58105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18.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度量算法的执行效率可以用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9E2B7292-4D89-43D4-B930-92B96C0B8E9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算法正确性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90031D2-8340-43E6-A6DA-458675A849F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DA4485D4-7B23-4FC8-A889-2AA3BDA7F7B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5494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算法在计算机上易于调试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7E60951-C30E-4673-8CB4-CF3A636C734B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5361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825E27FC-C297-44EB-8E79-A32C9A50FB6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23529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算法指令的执行次数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B482A2AC-E142-4D1D-8A4A-AF39E0196E2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2219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2581D5E9-2B5C-408B-877F-5F36EF7E917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492109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算法所消耗存储空间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A7E78A54-AD4D-4F23-B2BE-0ED6A50532C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D4C41E34-B8C8-40DC-9216-C0CFA95A5BA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38400" y="5606891"/>
            <a:ext cx="2262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算法易于理解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EAC085C8-0B01-4BC0-97AE-D6749C41F963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571625" y="55935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="" xmlns:a16="http://schemas.microsoft.com/office/drawing/2014/main" id="{906A053B-F256-480B-9A90-2A6E733C65B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EB4FBE4A-205D-4E00-B82B-A74DEC51700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21D5712F-8F41-4A13-95E0-9EAD1512BEF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AC5062F1-EA4D-4E6B-8242-58322CA647DE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1F2E8776-4859-4FC5-B550-EE6D5BB411DC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C9B16CAE-99CC-4C0A-B39D-0E4C33A5185A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409AA18-F1D5-4CC5-84F9-EBEFDDE68BA5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640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20174" y="94655"/>
            <a:ext cx="8151652" cy="563563"/>
          </a:xfrm>
        </p:spPr>
        <p:txBody>
          <a:bodyPr>
            <a:noAutofit/>
          </a:bodyPr>
          <a:lstStyle/>
          <a:p>
            <a:r>
              <a:rPr lang="zh-CN" altLang="zh-CN" sz="3200" dirty="0"/>
              <a:t>算法的概念</a:t>
            </a:r>
            <a:r>
              <a:rPr lang="en-US" altLang="zh-CN" sz="3200" dirty="0"/>
              <a:t>——</a:t>
            </a:r>
            <a:r>
              <a:rPr lang="zh-CN" altLang="zh-CN" sz="3200" b="0" dirty="0"/>
              <a:t>算法定义及特性</a:t>
            </a:r>
            <a:endParaRPr lang="en-US" altLang="zh-CN" sz="32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7</a:t>
            </a:fld>
            <a:endParaRPr lang="en-US" altLang="zh-CN"/>
          </a:p>
        </p:txBody>
      </p:sp>
      <p:grpSp>
        <p:nvGrpSpPr>
          <p:cNvPr id="91156" name="Group 20"/>
          <p:cNvGrpSpPr>
            <a:grpSpLocks/>
          </p:cNvGrpSpPr>
          <p:nvPr/>
        </p:nvGrpSpPr>
        <p:grpSpPr bwMode="auto">
          <a:xfrm>
            <a:off x="6384032" y="2872253"/>
            <a:ext cx="2725044" cy="3070922"/>
            <a:chOff x="720" y="2112"/>
            <a:chExt cx="1440" cy="1680"/>
          </a:xfrm>
        </p:grpSpPr>
        <p:sp>
          <p:nvSpPr>
            <p:cNvPr id="91141" name="AutoShape 5"/>
            <p:cNvSpPr>
              <a:spLocks noChangeArrowheads="1"/>
            </p:cNvSpPr>
            <p:nvPr/>
          </p:nvSpPr>
          <p:spPr bwMode="auto">
            <a:xfrm>
              <a:off x="720" y="2112"/>
              <a:ext cx="1440" cy="168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/>
                      </a:gs>
                      <a:gs pos="100000">
                        <a:srgbClr val="99CCFF">
                          <a:gamma/>
                          <a:tint val="27451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Verdana" panose="020B0604030504040204" pitchFamily="34" charset="0"/>
              </a:endParaRPr>
            </a:p>
          </p:txBody>
        </p:sp>
        <p:sp>
          <p:nvSpPr>
            <p:cNvPr id="91142" name="Text Box 6"/>
            <p:cNvSpPr txBox="1">
              <a:spLocks noChangeArrowheads="1"/>
            </p:cNvSpPr>
            <p:nvPr/>
          </p:nvSpPr>
          <p:spPr bwMode="auto">
            <a:xfrm>
              <a:off x="781" y="2221"/>
              <a:ext cx="1317" cy="1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285750" indent="-285750" eaLnBrk="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zh-CN" sz="22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有穷性</a:t>
              </a:r>
              <a:endPara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eaLnBrk="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zh-CN" sz="22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明确性</a:t>
              </a:r>
              <a:endParaRPr lang="en-US" altLang="zh-CN" sz="2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 eaLnBrk="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zh-CN" sz="22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可行性</a:t>
              </a:r>
              <a:endParaRPr lang="en-US" altLang="zh-CN" sz="2200" b="1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 eaLnBrk="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zh-CN" sz="22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零个或多个输入</a:t>
              </a:r>
              <a:endParaRPr lang="en-US" altLang="zh-CN" sz="2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marL="285750" indent="-285750" eaLnBrk="0" hangingPunct="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zh-CN" altLang="zh-CN" sz="2200" b="1" kern="100" dirty="0">
                  <a:effectLst/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一个或多个输出</a:t>
              </a:r>
              <a:endPara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1143" name="Freeform 7"/>
          <p:cNvSpPr>
            <a:spLocks/>
          </p:cNvSpPr>
          <p:nvPr/>
        </p:nvSpPr>
        <p:spPr bwMode="gray">
          <a:xfrm rot="11612239">
            <a:off x="5169876" y="3270446"/>
            <a:ext cx="1036960" cy="998086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1158" name="Group 22"/>
          <p:cNvGrpSpPr>
            <a:grpSpLocks/>
          </p:cNvGrpSpPr>
          <p:nvPr/>
        </p:nvGrpSpPr>
        <p:grpSpPr bwMode="auto">
          <a:xfrm>
            <a:off x="2389526" y="3668304"/>
            <a:ext cx="2604318" cy="1320236"/>
            <a:chOff x="1920" y="1023"/>
            <a:chExt cx="1889" cy="1012"/>
          </a:xfrm>
        </p:grpSpPr>
        <p:grpSp>
          <p:nvGrpSpPr>
            <p:cNvPr id="91146" name="Group 10"/>
            <p:cNvGrpSpPr>
              <a:grpSpLocks/>
            </p:cNvGrpSpPr>
            <p:nvPr/>
          </p:nvGrpSpPr>
          <p:grpSpPr bwMode="auto">
            <a:xfrm>
              <a:off x="1920" y="1023"/>
              <a:ext cx="1889" cy="1012"/>
              <a:chOff x="1997" y="1311"/>
              <a:chExt cx="1889" cy="1012"/>
            </a:xfrm>
          </p:grpSpPr>
          <p:grpSp>
            <p:nvGrpSpPr>
              <p:cNvPr id="91147" name="Group 11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91148" name="Oval 12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1149" name="Oval 13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1150" name="Oval 14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91151" name="Oval 15"/>
              <p:cNvSpPr>
                <a:spLocks noChangeArrowheads="1"/>
              </p:cNvSpPr>
              <p:nvPr/>
            </p:nvSpPr>
            <p:spPr bwMode="gray">
              <a:xfrm>
                <a:off x="2106" y="1311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91152" name="Oval 16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 dirty="0"/>
              </a:p>
            </p:txBody>
          </p:sp>
          <p:sp>
            <p:nvSpPr>
              <p:cNvPr id="91153" name="Oval 17"/>
              <p:cNvSpPr>
                <a:spLocks noChangeArrowheads="1"/>
              </p:cNvSpPr>
              <p:nvPr/>
            </p:nvSpPr>
            <p:spPr bwMode="gray">
              <a:xfrm>
                <a:off x="2199" y="1411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91154" name="Text Box 18"/>
            <p:cNvSpPr txBox="1">
              <a:spLocks noChangeArrowheads="1"/>
            </p:cNvSpPr>
            <p:nvPr/>
          </p:nvSpPr>
          <p:spPr bwMode="auto">
            <a:xfrm>
              <a:off x="2086" y="1110"/>
              <a:ext cx="1559" cy="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zh-CN" sz="2400" kern="1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latin typeface="+mn-lt"/>
                  <a:ea typeface="华文宋体" panose="02010600040101010101" pitchFamily="2" charset="-122"/>
                  <a:cs typeface="Times New Roman" panose="02020603050405020304" pitchFamily="18" charset="0"/>
                </a:rPr>
                <a:t>算法</a:t>
              </a:r>
              <a:r>
                <a:rPr lang="zh-CN" altLang="en-US" sz="2400" kern="1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latin typeface="+mn-lt"/>
                  <a:ea typeface="华文宋体" panose="02010600040101010101" pitchFamily="2" charset="-122"/>
                  <a:cs typeface="Times New Roman" panose="02020603050405020304" pitchFamily="18" charset="0"/>
                </a:rPr>
                <a:t>具备</a:t>
              </a:r>
              <a:endParaRPr lang="en-US" altLang="zh-CN" sz="2400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+mn-lt"/>
                <a:ea typeface="华文宋体" panose="02010600040101010101" pitchFamily="2" charset="-122"/>
                <a:cs typeface="Times New Roman" panose="02020603050405020304" pitchFamily="18" charset="0"/>
              </a:endParaRPr>
            </a:p>
            <a:p>
              <a:pPr algn="ctr" eaLnBrk="0" hangingPunct="0"/>
              <a:r>
                <a:rPr lang="zh-CN" altLang="en-US" sz="2400" kern="1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latin typeface="+mn-lt"/>
                  <a:ea typeface="华文宋体" panose="02010600040101010101" pitchFamily="2" charset="-122"/>
                  <a:cs typeface="Times New Roman" panose="02020603050405020304" pitchFamily="18" charset="0"/>
                </a:rPr>
                <a:t>五个</a:t>
              </a:r>
              <a:r>
                <a:rPr lang="zh-CN" altLang="zh-CN" sz="2400" kern="10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C00000"/>
                  </a:solidFill>
                  <a:latin typeface="+mn-lt"/>
                  <a:ea typeface="华文宋体" panose="02010600040101010101" pitchFamily="2" charset="-122"/>
                  <a:cs typeface="Times New Roman" panose="02020603050405020304" pitchFamily="18" charset="0"/>
                </a:rPr>
                <a:t>特性</a:t>
              </a:r>
              <a:endParaRPr lang="en-US" altLang="zh-CN" sz="2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+mn-lt"/>
                <a:ea typeface="华文宋体" panose="02010600040101010101" pitchFamily="2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37B6C1D3-5D50-4588-BD02-94452BC0F797}"/>
              </a:ext>
            </a:extLst>
          </p:cNvPr>
          <p:cNvSpPr txBox="1"/>
          <p:nvPr/>
        </p:nvSpPr>
        <p:spPr>
          <a:xfrm>
            <a:off x="531267" y="1250303"/>
            <a:ext cx="11181357" cy="1556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spcBef>
                <a:spcPts val="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zh-CN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算法</a:t>
            </a:r>
            <a:r>
              <a:rPr lang="zh-CN" altLang="zh-CN" sz="22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2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Algorithm</a:t>
            </a:r>
            <a:r>
              <a:rPr lang="zh-CN" altLang="zh-CN" sz="2200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200" dirty="0"/>
              <a:t>是解题方案准确而完整的描述，是一系列解决问题的清晰指令。</a:t>
            </a:r>
            <a:endParaRPr lang="en-US" altLang="zh-CN" sz="2200" dirty="0"/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200" dirty="0"/>
              <a:t>算法代表着用系统的方法描述解决问题的策略机制。也就是说，能够对一定规范的</a:t>
            </a:r>
            <a:r>
              <a:rPr lang="en-US" altLang="zh-CN" sz="2200" dirty="0"/>
              <a:t>输入</a:t>
            </a:r>
            <a:r>
              <a:rPr lang="zh-CN" altLang="zh-CN" sz="2200" dirty="0"/>
              <a:t>，在有限时间内获得所要求的输出。</a:t>
            </a:r>
          </a:p>
        </p:txBody>
      </p:sp>
    </p:spTree>
    <p:extLst>
      <p:ext uri="{BB962C8B-B14F-4D97-AF65-F5344CB8AC3E}">
        <p14:creationId xmlns:p14="http://schemas.microsoft.com/office/powerpoint/2010/main" val="4276068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8F6D21E9-046D-4493-886E-6155AD2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70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290D2D6-8446-4D34-80BB-433884621C3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04246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19.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表达式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5/0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不符合算法特性中的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EC038FA3-5F52-477E-A62C-E24586EFD4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C27F1BBD-2011-4517-B43D-95CADA8859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BB7CD8BA-47D9-4274-86B2-B698BC9424E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F55ABE74-8BAA-467D-AE7D-DA34C48C223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59FEDDAA-F059-4078-8FA6-CC5779D6A05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208F2778-7D7E-4A01-921C-6C6B46E40B2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24B71FEC-5203-4436-AA8D-57B4BD01BF8B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25C1DD2-7B52-4B8F-843C-4F7DEB8E5BC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539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B133F63C-D376-46C9-8157-31C509B2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B26D3E9-86BC-468A-926C-F5F06FA7D2B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975360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递归是指函数直接或者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通过一些语句调用自身的过程。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21492B9E-14FB-4A1C-8EB3-D2CBD0CC2E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F3E75082-D307-4F72-BD4B-7A6D2D6434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D372EF72-77A9-4F93-82EE-1B1F8EAC01F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7BADB33A-EDAC-4420-8122-25240BE61D5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38A17E8D-C69A-4C9D-84FC-698BB65E447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1AAFE1E5-EBBD-472F-8580-B99C63CEF92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D5027E0F-8BCF-4BA3-90CC-63780773C15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41EEDF0-5F72-45FA-B0D3-96770E2593A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944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46E38749-0C6B-497C-AE06-C85DCE1E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72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E3418E7E-694A-429A-BD07-27B49094DA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060232"/>
            <a:ext cx="9517380" cy="12926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21.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使用二分查找算法在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个有序列表中搜索一个特定元素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在最好情况和最坏情况下搜索的时间复杂性分别为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(O(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1])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(O(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2])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C312A166-B762-4CB2-BA0E-568158F7CCB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E3BC604C-2DDB-4575-8A87-1383660D00A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3DFD43FB-D500-439A-907A-A9B55C24602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11B2BA12-23D3-4A80-8F31-0398CEFC42B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7FE14393-D904-4106-9760-56F2FE9DDF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0DEA8B1F-BDFE-46A5-A5F3-6AD405F0383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A1B14B6F-8EEB-41C3-A241-DE53F65D032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C7ECDBA-CC28-4E12-A1F6-06482039909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848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771C90E7-E6B2-4F80-8ED7-431E1CC6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73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21A912F0-A237-4138-81F7-85BB9B13247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9997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22.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如何理解算法的有穷性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为什么算法一定要有输出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3127DDE1-B4D7-4544-AB57-559D3EF3F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0BBB6AA-EF68-41A0-B98B-4922F70E5C7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8191ED3A-CEC0-4132-9675-A30C598772D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A0C22461-25B0-4040-A01A-3AF0F170D6C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7FB9453D-564F-4BFB-A274-F55FF9BCBD9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BCCA9F46-E124-457C-9B52-1A594ED3EDA3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66FFF2E7-B5B2-4355-AA1E-C01EB0C3493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6D41815-343F-4E98-A4F0-A1BA83750DF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806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DFF46432-74B5-48E8-8186-A1ACC1CDC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74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03EC35B7-D2FB-4C7F-B98E-94092D4CB06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55295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23.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用流程图表示算法有什么优缺点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2F4FB32E-DAED-4FD1-84D6-56B044EFE3F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6B04FF46-798D-4ADB-981A-4C653632397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ADDA4FC7-66C8-4BAA-8AF5-85699E96389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AE71A094-EF79-4966-9115-2F62E883E98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88CE0261-85BF-4D72-80F3-6585A50A652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CA5E4630-C076-473F-B479-8254B2E99FCA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B5DB17ED-6EE5-4061-B1C3-7394B8F1F34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57AE5C4-F042-4CC4-B07E-A49CEE7E956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27949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="" xmlns:a16="http://schemas.microsoft.com/office/drawing/2014/main" id="{EB280CF5-AFB7-4A21-BA9C-BE4F8CC4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3C28-A71A-4459-B48B-0CF3BFDAB261}" type="slidenum">
              <a:rPr lang="en-US" altLang="zh-CN" smtClean="0"/>
              <a:pPr/>
              <a:t>75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101E773F-86A3-4220-AC4E-92C74FF0EBA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3614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24.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简述选择排序和冒泡排序算法的不同。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="" xmlns:a16="http://schemas.microsoft.com/office/drawing/2014/main" id="{B50B5951-00CD-4F0B-BBB4-DADAFCD70CB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A410CC0E-5A50-49B3-AF76-0349C708B02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D18ACD60-F08F-40CC-8425-2CCC49EA5EC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>
              <a:extLst>
                <a:ext uri="{FF2B5EF4-FFF2-40B4-BE49-F238E27FC236}">
                  <a16:creationId xmlns="" xmlns:a16="http://schemas.microsoft.com/office/drawing/2014/main" id="{3442C7C5-6552-4F98-A946-853AC0A3D73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>
              <a:extLst>
                <a:ext uri="{FF2B5EF4-FFF2-40B4-BE49-F238E27FC236}">
                  <a16:creationId xmlns="" xmlns:a16="http://schemas.microsoft.com/office/drawing/2014/main" id="{CEF29924-91A2-4EC1-B7F1-1AD2325F64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>
              <a:extLst>
                <a:ext uri="{FF2B5EF4-FFF2-40B4-BE49-F238E27FC236}">
                  <a16:creationId xmlns="" xmlns:a16="http://schemas.microsoft.com/office/drawing/2014/main" id="{9C58270C-0763-4BAA-B473-48C3BA63DE7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</a:p>
          </p:txBody>
        </p:sp>
        <p:sp>
          <p:nvSpPr>
            <p:cNvPr id="8" name="TipText">
              <a:extLst>
                <a:ext uri="{FF2B5EF4-FFF2-40B4-BE49-F238E27FC236}">
                  <a16:creationId xmlns="" xmlns:a16="http://schemas.microsoft.com/office/drawing/2014/main" id="{C25D880B-7ADE-414B-9969-2317ED44F344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48AEA46E-57B3-44FE-AAE9-7876F964470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76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19EF1FAB-F45C-4C45-B352-7B3ECEED6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552" y="52063"/>
            <a:ext cx="7850832" cy="563563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算法的概念</a:t>
            </a:r>
            <a:r>
              <a:rPr lang="en-US" altLang="zh-CN" dirty="0"/>
              <a:t>——</a:t>
            </a:r>
            <a:r>
              <a:rPr lang="zh-CN" altLang="zh-CN" b="0" dirty="0"/>
              <a:t>算法要素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15480" y="1265860"/>
            <a:ext cx="8746673" cy="2535025"/>
          </a:xfrm>
          <a:solidFill>
            <a:schemeClr val="accent3"/>
          </a:solidFill>
        </p:spPr>
        <p:txBody>
          <a:bodyPr/>
          <a:lstStyle/>
          <a:p>
            <a:pPr marL="457200" indent="-457200">
              <a:lnSpc>
                <a:spcPct val="80000"/>
              </a:lnSpc>
              <a:spcAft>
                <a:spcPts val="1200"/>
              </a:spcAft>
              <a:buAutoNum type="arabicPeriod"/>
            </a:pPr>
            <a:r>
              <a:rPr kumimoji="1" lang="zh-CN" altLang="zh-CN" sz="3200" b="1" dirty="0">
                <a:latin typeface="Times New Roman" panose="02020603050405020304" pitchFamily="18" charset="0"/>
              </a:rPr>
              <a:t>基本操作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算术运算：加、减、乘、除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等运算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关系运算：大于、小于、等于、不等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等运算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逻辑运算：与、或、非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等运算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数据传输：输入、输出、赋值</a:t>
            </a:r>
            <a:r>
              <a:rPr lang="en-US" altLang="zh-CN" sz="2200" dirty="0">
                <a:latin typeface="Arial" panose="020B0604020202020204" pitchFamily="34" charset="0"/>
              </a:rPr>
              <a:t> </a:t>
            </a:r>
            <a:r>
              <a:rPr lang="zh-CN" altLang="zh-CN" sz="2200" dirty="0">
                <a:latin typeface="Arial" panose="020B0604020202020204" pitchFamily="34" charset="0"/>
              </a:rPr>
              <a:t>等操作</a:t>
            </a:r>
          </a:p>
          <a:p>
            <a:pPr marL="457189" lvl="1" indent="0">
              <a:lnSpc>
                <a:spcPct val="80000"/>
              </a:lnSpc>
              <a:buNone/>
            </a:pPr>
            <a:endParaRPr lang="en-US" altLang="zh-CN" sz="2900" dirty="0">
              <a:ea typeface="宋体" panose="02010600030101010101" pitchFamily="2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="" xmlns:a16="http://schemas.microsoft.com/office/drawing/2014/main" id="{4D4C0B56-51C0-40D6-9088-A5BE320D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15480" y="4069699"/>
            <a:ext cx="8784974" cy="2311629"/>
          </a:xfrm>
          <a:solidFill>
            <a:schemeClr val="accent3"/>
          </a:solidFill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kumimoji="1" lang="en-US" altLang="zh-CN" sz="3200" b="1" dirty="0">
                <a:latin typeface="Times New Roman" panose="02020603050405020304" pitchFamily="18" charset="0"/>
              </a:rPr>
              <a:t> 2.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控制结构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顺序结构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算法按照自上而下的先后顺序</a:t>
            </a:r>
            <a:r>
              <a:rPr lang="zh-CN" altLang="en-US" sz="2200" dirty="0">
                <a:latin typeface="Arial" panose="020B0604020202020204" pitchFamily="34" charset="0"/>
              </a:rPr>
              <a:t>依次</a:t>
            </a:r>
            <a:r>
              <a:rPr lang="zh-CN" altLang="zh-CN" sz="2200" dirty="0">
                <a:latin typeface="Arial" panose="020B0604020202020204" pitchFamily="34" charset="0"/>
              </a:rPr>
              <a:t>执行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选择结构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也叫分支结构，算法根据不同</a:t>
            </a:r>
            <a:r>
              <a:rPr lang="zh-CN" altLang="en-US" sz="2200" dirty="0">
                <a:latin typeface="Arial" panose="020B0604020202020204" pitchFamily="34" charset="0"/>
              </a:rPr>
              <a:t>条件</a:t>
            </a:r>
            <a:r>
              <a:rPr lang="zh-CN" altLang="zh-CN" sz="2200" dirty="0">
                <a:latin typeface="Arial" panose="020B0604020202020204" pitchFamily="34" charset="0"/>
              </a:rPr>
              <a:t>选择性执行</a:t>
            </a:r>
            <a:endParaRPr lang="en-US" altLang="zh-CN" sz="2200" dirty="0"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lang="zh-CN" altLang="zh-CN" sz="2200" dirty="0">
                <a:latin typeface="Arial" panose="020B0604020202020204" pitchFamily="34" charset="0"/>
              </a:rPr>
              <a:t>循环结构</a:t>
            </a:r>
            <a:r>
              <a:rPr lang="zh-CN" altLang="en-US" sz="2200" dirty="0">
                <a:latin typeface="Arial" panose="020B0604020202020204" pitchFamily="34" charset="0"/>
              </a:rPr>
              <a:t>，</a:t>
            </a:r>
            <a:r>
              <a:rPr lang="zh-CN" altLang="zh-CN" sz="2200" dirty="0">
                <a:latin typeface="Arial" panose="020B0604020202020204" pitchFamily="34" charset="0"/>
              </a:rPr>
              <a:t>根据条件对部分操作重复执行多次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948F13C-C5A5-464B-A743-1D939D7E1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DA49F"/>
              </a:clrFrom>
              <a:clrTo>
                <a:srgbClr val="ADA49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20136" y="1693140"/>
            <a:ext cx="2594248" cy="1368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192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87217"/>
            <a:ext cx="8151652" cy="563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5.2  </a:t>
            </a:r>
            <a:r>
              <a:rPr lang="zh-CN" altLang="zh-CN" dirty="0"/>
              <a:t>算法的表示</a:t>
            </a:r>
            <a:endParaRPr lang="zh-CN" altLang="zh-CN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367135" y="1301417"/>
            <a:ext cx="11197464" cy="50843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Arial" panose="020B0604020202020204" pitchFamily="34" charset="0"/>
              </a:rPr>
              <a:t>  </a:t>
            </a:r>
            <a:r>
              <a:rPr lang="zh-CN" altLang="zh-CN" sz="2400" dirty="0">
                <a:latin typeface="Arial" panose="020B0604020202020204" pitchFamily="34" charset="0"/>
              </a:rPr>
              <a:t>任何算法都需要将其明确地描述出来</a:t>
            </a:r>
            <a:r>
              <a:rPr lang="zh-CN" altLang="en-US" sz="2400" dirty="0">
                <a:latin typeface="Arial" panose="020B0604020202020204" pitchFamily="34" charset="0"/>
              </a:rPr>
              <a:t>，</a:t>
            </a:r>
            <a:r>
              <a:rPr lang="zh-CN" altLang="zh-CN" sz="2400" dirty="0">
                <a:latin typeface="Arial" panose="020B0604020202020204" pitchFamily="34" charset="0"/>
              </a:rPr>
              <a:t>这个描述过程就是算法的表示</a:t>
            </a:r>
            <a:r>
              <a:rPr lang="zh-CN" altLang="en-US" sz="2400" dirty="0">
                <a:latin typeface="Arial" panose="020B0604020202020204" pitchFamily="34" charset="0"/>
              </a:rPr>
              <a:t>。</a:t>
            </a:r>
            <a:endParaRPr lang="en-US" altLang="zh-CN" sz="2400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sz="2800" kern="100" dirty="0"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常用的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表示方法</a:t>
            </a:r>
            <a:r>
              <a:rPr lang="zh-CN" altLang="en-US" sz="2400" b="1" kern="100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kern="1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自然语言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lvl="2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000" b="1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流程图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lvl="2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000" b="1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zh-CN" sz="3200" b="1" dirty="0">
                <a:latin typeface="Times New Roman" panose="02020603050405020304" pitchFamily="18" charset="0"/>
              </a:rPr>
              <a:t>伪代码</a:t>
            </a:r>
            <a:endParaRPr kumimoji="1" lang="en-US" altLang="zh-CN" sz="3200" b="1" dirty="0">
              <a:latin typeface="Times New Roman" panose="02020603050405020304" pitchFamily="18" charset="0"/>
            </a:endParaRPr>
          </a:p>
          <a:p>
            <a:pPr lvl="2">
              <a:lnSpc>
                <a:spcPts val="45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3000" b="1" kern="100" dirty="0"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3200" b="1" dirty="0">
                <a:latin typeface="Times New Roman" panose="02020603050405020304" pitchFamily="18" charset="0"/>
              </a:rPr>
              <a:t>程序设计语言</a:t>
            </a:r>
            <a:r>
              <a: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200" dirty="0"/>
              <a:t>算法的最终表示和实现方法</a:t>
            </a:r>
            <a:endParaRPr lang="en-US" altLang="zh-CN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331A9-1DD5-4C34-BAC9-1026D4AF2589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3B2F9BD-EDFE-4723-A483-07E7FFF25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060848"/>
            <a:ext cx="3599658" cy="2160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9811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确定性&quot;],&quot;CaseSensitive&quot;:false,&quot;FuzzyMatch&quot;:false}]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间接&quot;],&quot;CaseSensitive&quot;:false,&quot;FuzzyMatch&quot;:false}]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1&quot;],&quot;CaseSensitive&quot;:false,&quot;FuzzyMatch&quot;:false},{&quot;Num&quot;:2,&quot;Score&quot;:1.0,&quot;Answers&quot;:[&quot;log2n&quot;],&quot;CaseSensitive&quot;:false,&quot;FuzzyMatch&quot;:false}]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主题1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7DA20C69-4527-4428-9A67-25215A2A0A7D}" vid="{491A2F49-EB4E-497E-AFCC-6A7775D76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23371</TotalTime>
  <Words>6512</Words>
  <Application>Microsoft Office PowerPoint</Application>
  <PresentationFormat>Widescreen</PresentationFormat>
  <Paragraphs>679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Adobe 宋体 Std L</vt:lpstr>
      <vt:lpstr>Microsoft Yahei</vt:lpstr>
      <vt:lpstr>黑体</vt:lpstr>
      <vt:lpstr>华文宋体</vt:lpstr>
      <vt:lpstr>宋体</vt:lpstr>
      <vt:lpstr>Arial</vt:lpstr>
      <vt:lpstr>Calibri</vt:lpstr>
      <vt:lpstr>Times New Roman</vt:lpstr>
      <vt:lpstr>Verdana</vt:lpstr>
      <vt:lpstr>Wingdings</vt:lpstr>
      <vt:lpstr>主题1</vt:lpstr>
      <vt:lpstr>第5章  算法基础</vt:lpstr>
      <vt:lpstr>配套教材</vt:lpstr>
      <vt:lpstr>课程资源(正在完善中)</vt:lpstr>
      <vt:lpstr>Contents</vt:lpstr>
      <vt:lpstr>5.1  算法的概念——引言</vt:lpstr>
      <vt:lpstr>5.1  算法的概念——什么是算法</vt:lpstr>
      <vt:lpstr>算法的概念——算法定义及特性</vt:lpstr>
      <vt:lpstr>算法的概念——算法要素</vt:lpstr>
      <vt:lpstr>5.2  算法的表示</vt:lpstr>
      <vt:lpstr>算法的表示——自然语言</vt:lpstr>
      <vt:lpstr>算法的表示——自然语言</vt:lpstr>
      <vt:lpstr>算法的表示——伪代码</vt:lpstr>
      <vt:lpstr>算法的表示——伪代码</vt:lpstr>
      <vt:lpstr>算法的表示——伪代码</vt:lpstr>
      <vt:lpstr>算法的表示——流程图</vt:lpstr>
      <vt:lpstr>算法的表示——流程图</vt:lpstr>
      <vt:lpstr>算法的表示——流程图</vt:lpstr>
      <vt:lpstr>5.3 常用的基本算法</vt:lpstr>
      <vt:lpstr>迭代法（Iteration）</vt:lpstr>
      <vt:lpstr>迭代法（Iteration）</vt:lpstr>
      <vt:lpstr>递归法（Recursion）</vt:lpstr>
      <vt:lpstr>递归法（Recursion）</vt:lpstr>
      <vt:lpstr>递归法（Recursion）</vt:lpstr>
      <vt:lpstr>蛮力法（Brute force）</vt:lpstr>
      <vt:lpstr>蛮力法（Brute force）</vt:lpstr>
      <vt:lpstr>蛮力法（Brute force）</vt:lpstr>
      <vt:lpstr>排序算法</vt:lpstr>
      <vt:lpstr>选择排序（Selection Sort）</vt:lpstr>
      <vt:lpstr>冒泡排序（Bubble Sort）</vt:lpstr>
      <vt:lpstr>查找算法</vt:lpstr>
      <vt:lpstr>顺序查找（Sequential Search）</vt:lpstr>
      <vt:lpstr>二分查找（Binary Search）</vt:lpstr>
      <vt:lpstr>二分查找（Binary Search）</vt:lpstr>
      <vt:lpstr>5.4 算法效率</vt:lpstr>
      <vt:lpstr>时间复杂度</vt:lpstr>
      <vt:lpstr>时间复杂度</vt:lpstr>
      <vt:lpstr>时间复杂度</vt:lpstr>
      <vt:lpstr>时间复杂度</vt:lpstr>
      <vt:lpstr>时间复杂度</vt:lpstr>
      <vt:lpstr>空间复杂度</vt:lpstr>
      <vt:lpstr>5.4 算法可视化工具Raptor</vt:lpstr>
      <vt:lpstr>Raptor使用基础</vt:lpstr>
      <vt:lpstr>Raptor使用基础</vt:lpstr>
      <vt:lpstr>Raptor使用基础</vt:lpstr>
      <vt:lpstr>基本控制结构的表示</vt:lpstr>
      <vt:lpstr>基本控制结构的表示</vt:lpstr>
      <vt:lpstr>基本操作实例</vt:lpstr>
      <vt:lpstr>基本操作实例</vt:lpstr>
      <vt:lpstr>基本操作实例</vt:lpstr>
      <vt:lpstr>PowerPoint Presentation</vt:lpstr>
      <vt:lpstr>章节测试题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刘小丽</dc:creator>
  <cp:lastModifiedBy>刘小丽</cp:lastModifiedBy>
  <cp:revision>531</cp:revision>
  <dcterms:created xsi:type="dcterms:W3CDTF">2020-06-19T01:32:27Z</dcterms:created>
  <dcterms:modified xsi:type="dcterms:W3CDTF">2021-03-06T08:57:23Z</dcterms:modified>
</cp:coreProperties>
</file>